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2" r:id="rId1"/>
  </p:sldMasterIdLst>
  <p:notesMasterIdLst>
    <p:notesMasterId r:id="rId40"/>
  </p:notesMasterIdLst>
  <p:sldIdLst>
    <p:sldId id="256" r:id="rId2"/>
    <p:sldId id="271" r:id="rId3"/>
    <p:sldId id="261" r:id="rId4"/>
    <p:sldId id="262" r:id="rId5"/>
    <p:sldId id="285" r:id="rId6"/>
    <p:sldId id="257" r:id="rId7"/>
    <p:sldId id="263" r:id="rId8"/>
    <p:sldId id="258" r:id="rId9"/>
    <p:sldId id="301" r:id="rId10"/>
    <p:sldId id="300" r:id="rId11"/>
    <p:sldId id="298" r:id="rId12"/>
    <p:sldId id="299" r:id="rId13"/>
    <p:sldId id="260" r:id="rId14"/>
    <p:sldId id="291" r:id="rId15"/>
    <p:sldId id="292" r:id="rId16"/>
    <p:sldId id="264" r:id="rId17"/>
    <p:sldId id="286" r:id="rId18"/>
    <p:sldId id="287" r:id="rId19"/>
    <p:sldId id="265" r:id="rId20"/>
    <p:sldId id="267" r:id="rId21"/>
    <p:sldId id="268" r:id="rId22"/>
    <p:sldId id="269" r:id="rId23"/>
    <p:sldId id="270" r:id="rId24"/>
    <p:sldId id="272" r:id="rId25"/>
    <p:sldId id="273" r:id="rId26"/>
    <p:sldId id="274" r:id="rId27"/>
    <p:sldId id="275" r:id="rId28"/>
    <p:sldId id="276" r:id="rId29"/>
    <p:sldId id="282" r:id="rId30"/>
    <p:sldId id="283" r:id="rId31"/>
    <p:sldId id="284" r:id="rId32"/>
    <p:sldId id="277" r:id="rId33"/>
    <p:sldId id="279" r:id="rId34"/>
    <p:sldId id="280" r:id="rId35"/>
    <p:sldId id="281" r:id="rId36"/>
    <p:sldId id="290" r:id="rId37"/>
    <p:sldId id="288" r:id="rId38"/>
    <p:sldId id="297"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420000"/>
    <a:srgbClr val="760000"/>
    <a:srgbClr val="CC161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64" autoAdjust="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A3387F-A870-414C-A899-073ED65A2D2D}" type="datetimeFigureOut">
              <a:rPr lang="en-US" smtClean="0"/>
              <a:pPr/>
              <a:t>8/5/2010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17A921-12E0-42A7-9EE7-55A331D4A13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117A921-12E0-42A7-9EE7-55A331D4A130}"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117A921-12E0-42A7-9EE7-55A331D4A130}" type="slidenum">
              <a:rPr lang="en-US" smtClean="0"/>
              <a:pPr/>
              <a:t>34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4AB02A5-4FE5-49D9-9E24-09F23B90C450}" type="datetimeFigureOut">
              <a:rPr lang="en-US" smtClean="0"/>
              <a:pPr/>
              <a:t>8/5/2010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294C92D-0306-4E69-9CD3-20855E849650}" type="slidenum">
              <a:rPr kumimoji="0" lang="en-US" smtClean="0"/>
              <a:pPr/>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AB02A5-4FE5-49D9-9E24-09F23B90C450}" type="datetimeFigureOut">
              <a:rPr lang="en-US" smtClean="0"/>
              <a:pPr/>
              <a:t>8/5/2010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87429AC0-54B6-4B6C-ACB5-9027C9D79A1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AB02A5-4FE5-49D9-9E24-09F23B90C450}" type="datetimeFigureOut">
              <a:rPr lang="en-US" smtClean="0"/>
              <a:pPr/>
              <a:t>8/5/2010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87429AC0-54B6-4B6C-ACB5-9027C9D79A1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AB02A5-4FE5-49D9-9E24-09F23B90C450}" type="datetimeFigureOut">
              <a:rPr lang="en-US" smtClean="0"/>
              <a:pPr/>
              <a:t>8/5/2010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87429AC0-54B6-4B6C-ACB5-9027C9D79A1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AB02A5-4FE5-49D9-9E24-09F23B90C450}" type="datetimeFigureOut">
              <a:rPr lang="en-US" smtClean="0"/>
              <a:pPr/>
              <a:t>8/5/2010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87429AC0-54B6-4B6C-ACB5-9027C9D79A1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4AB02A5-4FE5-49D9-9E24-09F23B90C450}" type="datetimeFigureOut">
              <a:rPr lang="en-US" smtClean="0"/>
              <a:pPr/>
              <a:t>8/5/2010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87429AC0-54B6-4B6C-ACB5-9027C9D79A1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4AB02A5-4FE5-49D9-9E24-09F23B90C450}" type="datetimeFigureOut">
              <a:rPr lang="en-US" smtClean="0"/>
              <a:pPr/>
              <a:t>8/5/2010</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87429AC0-54B6-4B6C-ACB5-9027C9D79A1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4AB02A5-4FE5-49D9-9E24-09F23B90C450}" type="datetimeFigureOut">
              <a:rPr lang="en-US" smtClean="0"/>
              <a:pPr/>
              <a:t>8/5/2010</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87429AC0-54B6-4B6C-ACB5-9027C9D79A1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AB02A5-4FE5-49D9-9E24-09F23B90C450}" type="datetimeFigureOut">
              <a:rPr lang="en-US" smtClean="0"/>
              <a:pPr/>
              <a:t>8/5/2010</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87429AC0-54B6-4B6C-ACB5-9027C9D79A1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AB02A5-4FE5-49D9-9E24-09F23B90C450}" type="datetimeFigureOut">
              <a:rPr lang="en-US" smtClean="0"/>
              <a:pPr/>
              <a:t>8/5/2010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87429AC0-54B6-4B6C-ACB5-9027C9D79A1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AB02A5-4FE5-49D9-9E24-09F23B90C450}" type="datetimeFigureOut">
              <a:rPr lang="en-US" smtClean="0"/>
              <a:pPr/>
              <a:t>8/5/2010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87429AC0-54B6-4B6C-ACB5-9027C9D79A1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lgn="r" eaLnBrk="1" latinLnBrk="0" hangingPunct="1"/>
            <a:fld id="{54AB02A5-4FE5-49D9-9E24-09F23B90C450}" type="datetimeFigureOut">
              <a:rPr lang="en-US" smtClean="0"/>
              <a:pPr algn="r" eaLnBrk="1" latinLnBrk="0" hangingPunct="1"/>
              <a:t>8/5/2010</a:t>
            </a:fld>
            <a:endParaRPr lang="en-US" sz="1200">
              <a:solidFill>
                <a:schemeClr val="bg2">
                  <a:shade val="50000"/>
                </a:scheme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0" lang="en-US" sz="1200">
              <a:solidFill>
                <a:schemeClr val="bg2">
                  <a:shade val="50000"/>
                </a:schemeClr>
              </a:solidFill>
              <a:effectLst/>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429AC0-54B6-4B6C-ACB5-9027C9D79A1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09600" y="1524000"/>
            <a:ext cx="7772400" cy="1470025"/>
          </a:xfrm>
        </p:spPr>
        <p:txBody>
          <a:bodyP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r>
              <a:rPr lang="en-US" sz="6000" b="1" dirty="0" smtClean="0">
                <a:solidFill>
                  <a:srgbClr val="C00000"/>
                </a:solidFill>
                <a:latin typeface="Consolas" pitchFamily="49" charset="0"/>
                <a:cs typeface="Consolas" pitchFamily="49" charset="0"/>
              </a:rPr>
              <a:t>Decoding </a:t>
            </a:r>
            <a:r>
              <a:rPr lang="en-US" sz="6000" b="1" dirty="0" err="1" smtClean="0">
                <a:solidFill>
                  <a:srgbClr val="C00000"/>
                </a:solidFill>
                <a:latin typeface="Consolas" pitchFamily="49" charset="0"/>
                <a:cs typeface="Consolas" pitchFamily="49" charset="0"/>
              </a:rPr>
              <a:t>reCAPTCHA</a:t>
            </a:r>
            <a:endParaRPr lang="en-US" sz="6000" b="1" dirty="0">
              <a:solidFill>
                <a:srgbClr val="C00000"/>
              </a:solidFill>
              <a:latin typeface="Consolas" pitchFamily="49" charset="0"/>
              <a:cs typeface="Consolas" pitchFamily="49" charset="0"/>
            </a:endParaRPr>
          </a:p>
        </p:txBody>
      </p:sp>
      <p:sp>
        <p:nvSpPr>
          <p:cNvPr id="3" name="Subtitle 2"/>
          <p:cNvSpPr>
            <a:spLocks noGrp="1"/>
          </p:cNvSpPr>
          <p:nvPr>
            <p:ph type="subTitle" idx="1"/>
          </p:nvPr>
        </p:nvSpPr>
        <p:spPr>
          <a:xfrm>
            <a:off x="1066800" y="3124200"/>
            <a:ext cx="7162800" cy="1676400"/>
          </a:xfrm>
        </p:spPr>
        <p:txBody>
          <a:bodyPr>
            <a:scene3d>
              <a:camera prst="orthographicFront"/>
              <a:lightRig rig="threePt" dir="t"/>
            </a:scene3d>
            <a:sp3d contourW="6350" prstMaterial="softEdge">
              <a:contourClr>
                <a:schemeClr val="bg1"/>
              </a:contourClr>
            </a:sp3d>
          </a:bodyPr>
          <a:lstStyle/>
          <a:p>
            <a:r>
              <a:rPr lang="en-US" b="1" dirty="0" smtClean="0">
                <a:ln w="3175">
                  <a:noFill/>
                </a:ln>
                <a:solidFill>
                  <a:schemeClr val="tx1">
                    <a:lumMod val="95000"/>
                    <a:lumOff val="5000"/>
                  </a:schemeClr>
                </a:solidFill>
                <a:latin typeface="Consolas" pitchFamily="49" charset="0"/>
              </a:rPr>
              <a:t>Created by Chad Houck</a:t>
            </a:r>
          </a:p>
          <a:p>
            <a:r>
              <a:rPr lang="en-US" b="1" dirty="0" smtClean="0">
                <a:ln w="3175">
                  <a:noFill/>
                </a:ln>
                <a:solidFill>
                  <a:schemeClr val="tx1">
                    <a:lumMod val="95000"/>
                    <a:lumOff val="5000"/>
                  </a:schemeClr>
                </a:solidFill>
                <a:latin typeface="Consolas" pitchFamily="49" charset="0"/>
              </a:rPr>
              <a:t>With special guest speaker Jason Lee</a:t>
            </a: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
        <p:nvSpPr>
          <p:cNvPr id="11" name="TextBox 10"/>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228600" y="2209800"/>
            <a:ext cx="8686800" cy="3962400"/>
          </a:xfrm>
        </p:spPr>
        <p:txBody>
          <a:bodyPr>
            <a:normAutofit fontScale="85000" lnSpcReduction="10000"/>
            <a:scene3d>
              <a:camera prst="orthographicFront"/>
              <a:lightRig rig="threePt" dir="t"/>
            </a:scene3d>
            <a:sp3d prstMaterial="softEdge">
              <a:contourClr>
                <a:schemeClr val="bg1"/>
              </a:contourClr>
            </a:sp3d>
          </a:bodyPr>
          <a:lstStyle/>
          <a:p>
            <a:r>
              <a:rPr lang="en-US" b="1" dirty="0" smtClean="0">
                <a:ln w="3175">
                  <a:noFill/>
                </a:ln>
                <a:solidFill>
                  <a:schemeClr val="tx1">
                    <a:lumMod val="95000"/>
                    <a:lumOff val="5000"/>
                  </a:schemeClr>
                </a:solidFill>
                <a:latin typeface="Consolas" pitchFamily="49" charset="0"/>
                <a:cs typeface="Consolas" pitchFamily="49" charset="0"/>
              </a:rPr>
              <a:t>Decide on a radius, for this I used two.  For each white pixel count every white pixel that falls within the circumference of the radius and call this ‘k’.  On a new blank image make pixels white that have the largest ‘k’ first and on down as long as they don’t come within two pixels of an already white pixel.  This method ensures that the largest pixel groupings get priority to ensure an unbiased pixelation.</a:t>
            </a: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Pixelation</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pic>
        <p:nvPicPr>
          <p:cNvPr id="1026" name="Picture 2"/>
          <p:cNvPicPr>
            <a:picLocks noChangeAspect="1" noChangeArrowheads="1"/>
          </p:cNvPicPr>
          <p:nvPr/>
        </p:nvPicPr>
        <p:blipFill>
          <a:blip r:embed="rId2"/>
          <a:srcRect/>
          <a:stretch>
            <a:fillRect/>
          </a:stretch>
        </p:blipFill>
        <p:spPr bwMode="auto">
          <a:xfrm>
            <a:off x="6705600" y="1143000"/>
            <a:ext cx="2209800" cy="995142"/>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4800600" y="1219200"/>
            <a:ext cx="1828800" cy="887896"/>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228600" y="1219200"/>
            <a:ext cx="1752600" cy="825500"/>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a:srcRect/>
          <a:stretch>
            <a:fillRect/>
          </a:stretch>
        </p:blipFill>
        <p:spPr bwMode="auto">
          <a:xfrm>
            <a:off x="2057400" y="1219200"/>
            <a:ext cx="1917700" cy="850900"/>
          </a:xfrm>
          <a:prstGeom prst="rect">
            <a:avLst/>
          </a:prstGeom>
          <a:noFill/>
          <a:ln w="9525">
            <a:noFill/>
            <a:miter lim="800000"/>
            <a:headEnd/>
            <a:tailEnd/>
          </a:ln>
          <a:effectLst/>
        </p:spPr>
      </p:pic>
      <p:cxnSp>
        <p:nvCxnSpPr>
          <p:cNvPr id="14" name="Straight Arrow Connector 13"/>
          <p:cNvCxnSpPr/>
          <p:nvPr/>
        </p:nvCxnSpPr>
        <p:spPr>
          <a:xfrm>
            <a:off x="4038600" y="1600200"/>
            <a:ext cx="6096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0" y="1066800"/>
            <a:ext cx="9144000" cy="5410200"/>
          </a:xfrm>
        </p:spPr>
        <p:txBody>
          <a:bodyPr>
            <a:noAutofit/>
            <a:scene3d>
              <a:camera prst="orthographicFront"/>
              <a:lightRig rig="threePt" dir="t"/>
            </a:scene3d>
            <a:sp3d prstMaterial="softEdge">
              <a:contourClr>
                <a:schemeClr val="bg1"/>
              </a:contourClr>
            </a:sp3d>
          </a:bodyPr>
          <a:lstStyle/>
          <a:p>
            <a:pPr lvl="0"/>
            <a:r>
              <a:rPr lang="en-US" sz="1800" b="1" dirty="0" smtClean="0">
                <a:ln w="3175">
                  <a:noFill/>
                </a:ln>
                <a:solidFill>
                  <a:schemeClr val="tx1">
                    <a:lumMod val="95000"/>
                    <a:lumOff val="5000"/>
                  </a:schemeClr>
                </a:solidFill>
                <a:latin typeface="Consolas" pitchFamily="49" charset="0"/>
                <a:cs typeface="Consolas" pitchFamily="49" charset="0"/>
              </a:rPr>
              <a:t>Let’s find their parameters using the algorithm created by </a:t>
            </a:r>
            <a:r>
              <a:rPr lang="en-US" sz="1800" b="1" dirty="0" err="1" smtClean="0">
                <a:ln w="3175">
                  <a:noFill/>
                </a:ln>
                <a:solidFill>
                  <a:schemeClr val="tx1">
                    <a:lumMod val="95000"/>
                    <a:lumOff val="5000"/>
                  </a:schemeClr>
                </a:solidFill>
                <a:latin typeface="Consolas" pitchFamily="49" charset="0"/>
                <a:cs typeface="Consolas" pitchFamily="49" charset="0"/>
              </a:rPr>
              <a:t>Xie</a:t>
            </a:r>
            <a:r>
              <a:rPr lang="en-US" sz="1800" b="1" dirty="0" smtClean="0">
                <a:ln w="3175">
                  <a:noFill/>
                </a:ln>
                <a:solidFill>
                  <a:schemeClr val="tx1">
                    <a:lumMod val="95000"/>
                    <a:lumOff val="5000"/>
                  </a:schemeClr>
                </a:solidFill>
                <a:latin typeface="Consolas" pitchFamily="49" charset="0"/>
                <a:cs typeface="Consolas" pitchFamily="49" charset="0"/>
              </a:rPr>
              <a:t> and </a:t>
            </a:r>
            <a:r>
              <a:rPr lang="en-US" sz="1800" b="1" dirty="0" err="1" smtClean="0">
                <a:ln w="3175">
                  <a:noFill/>
                </a:ln>
                <a:solidFill>
                  <a:schemeClr val="tx1">
                    <a:lumMod val="95000"/>
                    <a:lumOff val="5000"/>
                  </a:schemeClr>
                </a:solidFill>
                <a:latin typeface="Consolas" pitchFamily="49" charset="0"/>
                <a:cs typeface="Consolas" pitchFamily="49" charset="0"/>
              </a:rPr>
              <a:t>Ji</a:t>
            </a:r>
            <a:r>
              <a:rPr lang="en-US" sz="1800" b="1" dirty="0" smtClean="0">
                <a:ln w="3175">
                  <a:noFill/>
                </a:ln>
                <a:solidFill>
                  <a:schemeClr val="tx1">
                    <a:lumMod val="95000"/>
                    <a:lumOff val="5000"/>
                  </a:schemeClr>
                </a:solidFill>
                <a:latin typeface="Consolas" pitchFamily="49" charset="0"/>
                <a:cs typeface="Consolas" pitchFamily="49" charset="0"/>
              </a:rPr>
              <a:t> from way back in 2002.  </a:t>
            </a:r>
          </a:p>
          <a:p>
            <a:pPr lvl="0"/>
            <a:endParaRPr lang="en-US" sz="1800" b="1" dirty="0" smtClean="0">
              <a:ln w="3175">
                <a:noFill/>
              </a:ln>
              <a:solidFill>
                <a:schemeClr val="tx1">
                  <a:lumMod val="95000"/>
                  <a:lumOff val="5000"/>
                </a:schemeClr>
              </a:solidFill>
              <a:latin typeface="Consolas" pitchFamily="49" charset="0"/>
              <a:cs typeface="Consolas" pitchFamily="49" charset="0"/>
            </a:endParaRPr>
          </a:p>
          <a:p>
            <a:r>
              <a:rPr lang="en-US" sz="1800" b="1" dirty="0" smtClean="0">
                <a:ln w="3175">
                  <a:noFill/>
                </a:ln>
                <a:solidFill>
                  <a:schemeClr val="tx1">
                    <a:lumMod val="95000"/>
                    <a:lumOff val="5000"/>
                  </a:schemeClr>
                </a:solidFill>
                <a:latin typeface="Consolas" pitchFamily="49" charset="0"/>
                <a:cs typeface="Consolas" pitchFamily="49" charset="0"/>
              </a:rPr>
              <a:t>Now that the image is pixilated we can run this algorithm without it taking thirty seconds.  The following algorithm compares every white pixel to every other white pixel.  We’ll call the first X</a:t>
            </a:r>
            <a:r>
              <a:rPr lang="en-US" sz="1800" b="1" baseline="-25000" dirty="0" smtClean="0">
                <a:ln w="3175">
                  <a:noFill/>
                </a:ln>
                <a:solidFill>
                  <a:schemeClr val="tx1">
                    <a:lumMod val="95000"/>
                    <a:lumOff val="5000"/>
                  </a:schemeClr>
                </a:solidFill>
                <a:latin typeface="Consolas" pitchFamily="49" charset="0"/>
                <a:cs typeface="Consolas" pitchFamily="49" charset="0"/>
              </a:rPr>
              <a:t>i </a:t>
            </a:r>
            <a:r>
              <a:rPr lang="en-US" sz="1800" b="1" dirty="0" smtClean="0">
                <a:ln w="3175">
                  <a:noFill/>
                </a:ln>
                <a:solidFill>
                  <a:schemeClr val="tx1">
                    <a:lumMod val="95000"/>
                    <a:lumOff val="5000"/>
                  </a:schemeClr>
                </a:solidFill>
                <a:latin typeface="Consolas" pitchFamily="49" charset="0"/>
                <a:cs typeface="Consolas" pitchFamily="49" charset="0"/>
              </a:rPr>
              <a:t>and the white pixel compared to </a:t>
            </a:r>
            <a:r>
              <a:rPr lang="en-US" sz="1800" b="1" dirty="0" err="1" smtClean="0">
                <a:ln w="3175">
                  <a:noFill/>
                </a:ln>
                <a:solidFill>
                  <a:schemeClr val="tx1">
                    <a:lumMod val="95000"/>
                    <a:lumOff val="5000"/>
                  </a:schemeClr>
                </a:solidFill>
                <a:latin typeface="Consolas" pitchFamily="49" charset="0"/>
                <a:cs typeface="Consolas" pitchFamily="49" charset="0"/>
              </a:rPr>
              <a:t>X</a:t>
            </a:r>
            <a:r>
              <a:rPr lang="en-US" sz="1800" b="1" baseline="-25000" dirty="0" err="1" smtClean="0">
                <a:ln w="3175">
                  <a:noFill/>
                </a:ln>
                <a:solidFill>
                  <a:schemeClr val="tx1">
                    <a:lumMod val="95000"/>
                    <a:lumOff val="5000"/>
                  </a:schemeClr>
                </a:solidFill>
                <a:latin typeface="Consolas" pitchFamily="49" charset="0"/>
                <a:cs typeface="Consolas" pitchFamily="49" charset="0"/>
              </a:rPr>
              <a:t>j</a:t>
            </a:r>
            <a:r>
              <a:rPr lang="en-US" sz="1800" b="1" dirty="0" smtClean="0">
                <a:ln w="3175">
                  <a:noFill/>
                </a:ln>
                <a:solidFill>
                  <a:schemeClr val="tx1">
                    <a:lumMod val="95000"/>
                    <a:lumOff val="5000"/>
                  </a:schemeClr>
                </a:solidFill>
                <a:latin typeface="Consolas" pitchFamily="49" charset="0"/>
                <a:cs typeface="Consolas" pitchFamily="49" charset="0"/>
              </a:rPr>
              <a:t>. </a:t>
            </a:r>
          </a:p>
          <a:p>
            <a:pPr algn="l">
              <a:buFont typeface="Arial" pitchFamily="34" charset="0"/>
              <a:buChar char="•"/>
            </a:pPr>
            <a:r>
              <a:rPr lang="en-US" sz="1800" b="1" dirty="0" smtClean="0">
                <a:ln w="3175">
                  <a:noFill/>
                </a:ln>
                <a:solidFill>
                  <a:schemeClr val="tx1">
                    <a:lumMod val="95000"/>
                    <a:lumOff val="5000"/>
                  </a:schemeClr>
                </a:solidFill>
                <a:latin typeface="Consolas" pitchFamily="49" charset="0"/>
                <a:cs typeface="Consolas" pitchFamily="49" charset="0"/>
              </a:rPr>
              <a:t> Calculate the distance between X</a:t>
            </a:r>
            <a:r>
              <a:rPr lang="en-US" sz="1800" b="1" baseline="-25000" dirty="0" smtClean="0">
                <a:ln w="3175">
                  <a:noFill/>
                </a:ln>
                <a:solidFill>
                  <a:schemeClr val="tx1">
                    <a:lumMod val="95000"/>
                    <a:lumOff val="5000"/>
                  </a:schemeClr>
                </a:solidFill>
                <a:latin typeface="Consolas" pitchFamily="49" charset="0"/>
                <a:cs typeface="Consolas" pitchFamily="49" charset="0"/>
              </a:rPr>
              <a:t>i</a:t>
            </a:r>
            <a:r>
              <a:rPr lang="en-US" sz="1800" b="1" dirty="0" smtClean="0">
                <a:ln w="3175">
                  <a:noFill/>
                </a:ln>
                <a:solidFill>
                  <a:schemeClr val="tx1">
                    <a:lumMod val="95000"/>
                    <a:lumOff val="5000"/>
                  </a:schemeClr>
                </a:solidFill>
                <a:latin typeface="Consolas" pitchFamily="49" charset="0"/>
                <a:cs typeface="Consolas" pitchFamily="49" charset="0"/>
              </a:rPr>
              <a:t> and </a:t>
            </a:r>
            <a:r>
              <a:rPr lang="en-US" sz="1800" b="1" dirty="0" err="1" smtClean="0">
                <a:ln w="3175">
                  <a:noFill/>
                </a:ln>
                <a:solidFill>
                  <a:schemeClr val="tx1">
                    <a:lumMod val="95000"/>
                    <a:lumOff val="5000"/>
                  </a:schemeClr>
                </a:solidFill>
                <a:latin typeface="Consolas" pitchFamily="49" charset="0"/>
                <a:cs typeface="Consolas" pitchFamily="49" charset="0"/>
              </a:rPr>
              <a:t>X</a:t>
            </a:r>
            <a:r>
              <a:rPr lang="en-US" sz="1800" b="1" baseline="-25000" dirty="0" err="1" smtClean="0">
                <a:ln w="3175">
                  <a:noFill/>
                </a:ln>
                <a:solidFill>
                  <a:schemeClr val="tx1">
                    <a:lumMod val="95000"/>
                    <a:lumOff val="5000"/>
                  </a:schemeClr>
                </a:solidFill>
                <a:latin typeface="Consolas" pitchFamily="49" charset="0"/>
                <a:cs typeface="Consolas" pitchFamily="49" charset="0"/>
              </a:rPr>
              <a:t>j</a:t>
            </a:r>
            <a:r>
              <a:rPr lang="en-US" sz="1800" b="1" dirty="0" smtClean="0">
                <a:ln w="3175">
                  <a:noFill/>
                </a:ln>
                <a:solidFill>
                  <a:schemeClr val="tx1">
                    <a:lumMod val="95000"/>
                    <a:lumOff val="5000"/>
                  </a:schemeClr>
                </a:solidFill>
                <a:latin typeface="Consolas" pitchFamily="49" charset="0"/>
                <a:cs typeface="Consolas" pitchFamily="49" charset="0"/>
              </a:rPr>
              <a:t> divided by two and store it in ‘a’. If ‘a’ is less than a pre-determined ellipse ‘a’ minimum (30) than move on to the next pixel, same goes for a greater than threshold (45).</a:t>
            </a:r>
          </a:p>
          <a:p>
            <a:pPr algn="l">
              <a:buFont typeface="Arial" pitchFamily="34" charset="0"/>
              <a:buChar char="•"/>
            </a:pPr>
            <a:r>
              <a:rPr lang="en-US" sz="1800" b="1" dirty="0" smtClean="0">
                <a:ln w="3175">
                  <a:noFill/>
                </a:ln>
                <a:solidFill>
                  <a:schemeClr val="tx1">
                    <a:lumMod val="95000"/>
                    <a:lumOff val="5000"/>
                  </a:schemeClr>
                </a:solidFill>
                <a:latin typeface="Consolas" pitchFamily="49" charset="0"/>
                <a:cs typeface="Consolas" pitchFamily="49" charset="0"/>
              </a:rPr>
              <a:t> Calculate the angle of the two pixels and store it in alpha.</a:t>
            </a:r>
          </a:p>
          <a:p>
            <a:pPr algn="l">
              <a:buFont typeface="Arial" pitchFamily="34" charset="0"/>
              <a:buChar char="•"/>
            </a:pPr>
            <a:r>
              <a:rPr lang="en-US" sz="1800" b="1" dirty="0" smtClean="0">
                <a:ln w="3175">
                  <a:noFill/>
                </a:ln>
                <a:solidFill>
                  <a:schemeClr val="tx1">
                    <a:lumMod val="95000"/>
                    <a:lumOff val="5000"/>
                  </a:schemeClr>
                </a:solidFill>
                <a:latin typeface="Consolas" pitchFamily="49" charset="0"/>
                <a:cs typeface="Consolas" pitchFamily="49" charset="0"/>
              </a:rPr>
              <a:t> Calculate the midpoint and store it in ‘m’.</a:t>
            </a:r>
          </a:p>
          <a:p>
            <a:pPr algn="l">
              <a:buFont typeface="Arial" pitchFamily="34" charset="0"/>
              <a:buChar char="•"/>
            </a:pPr>
            <a:r>
              <a:rPr lang="en-US" sz="1800" b="1" dirty="0" smtClean="0">
                <a:ln w="3175">
                  <a:noFill/>
                </a:ln>
                <a:solidFill>
                  <a:schemeClr val="tx1">
                    <a:lumMod val="95000"/>
                    <a:lumOff val="5000"/>
                  </a:schemeClr>
                </a:solidFill>
                <a:latin typeface="Consolas" pitchFamily="49" charset="0"/>
                <a:cs typeface="Consolas" pitchFamily="49" charset="0"/>
              </a:rPr>
              <a:t> Now we once again look at every other white pixel (hence the O(n^3)). We’ll call this one </a:t>
            </a:r>
            <a:r>
              <a:rPr lang="en-US" sz="1800" b="1" dirty="0" err="1" smtClean="0">
                <a:ln w="3175">
                  <a:noFill/>
                </a:ln>
                <a:solidFill>
                  <a:schemeClr val="tx1">
                    <a:lumMod val="95000"/>
                    <a:lumOff val="5000"/>
                  </a:schemeClr>
                </a:solidFill>
                <a:latin typeface="Consolas" pitchFamily="49" charset="0"/>
                <a:cs typeface="Consolas" pitchFamily="49" charset="0"/>
              </a:rPr>
              <a:t>X</a:t>
            </a:r>
            <a:r>
              <a:rPr lang="en-US" sz="1800" b="1" baseline="-25000" dirty="0" err="1" smtClean="0">
                <a:ln w="3175">
                  <a:noFill/>
                </a:ln>
                <a:solidFill>
                  <a:schemeClr val="tx1">
                    <a:lumMod val="95000"/>
                    <a:lumOff val="5000"/>
                  </a:schemeClr>
                </a:solidFill>
                <a:latin typeface="Consolas" pitchFamily="49" charset="0"/>
                <a:cs typeface="Consolas" pitchFamily="49" charset="0"/>
              </a:rPr>
              <a:t>k</a:t>
            </a:r>
            <a:r>
              <a:rPr lang="en-US" sz="1800" b="1" dirty="0" smtClean="0">
                <a:ln w="3175">
                  <a:noFill/>
                </a:ln>
                <a:solidFill>
                  <a:schemeClr val="tx1">
                    <a:lumMod val="95000"/>
                    <a:lumOff val="5000"/>
                  </a:schemeClr>
                </a:solidFill>
                <a:latin typeface="Consolas" pitchFamily="49" charset="0"/>
                <a:cs typeface="Consolas" pitchFamily="49" charset="0"/>
              </a:rPr>
              <a:t>. For each </a:t>
            </a:r>
            <a:r>
              <a:rPr lang="en-US" sz="1800" b="1" dirty="0" err="1" smtClean="0">
                <a:ln w="3175">
                  <a:noFill/>
                </a:ln>
                <a:solidFill>
                  <a:schemeClr val="tx1">
                    <a:lumMod val="95000"/>
                    <a:lumOff val="5000"/>
                  </a:schemeClr>
                </a:solidFill>
                <a:latin typeface="Consolas" pitchFamily="49" charset="0"/>
                <a:cs typeface="Consolas" pitchFamily="49" charset="0"/>
              </a:rPr>
              <a:t>X</a:t>
            </a:r>
            <a:r>
              <a:rPr lang="en-US" sz="1800" b="1" baseline="-25000" dirty="0" err="1" smtClean="0">
                <a:ln w="3175">
                  <a:noFill/>
                </a:ln>
                <a:solidFill>
                  <a:schemeClr val="tx1">
                    <a:lumMod val="95000"/>
                    <a:lumOff val="5000"/>
                  </a:schemeClr>
                </a:solidFill>
                <a:latin typeface="Consolas" pitchFamily="49" charset="0"/>
                <a:cs typeface="Consolas" pitchFamily="49" charset="0"/>
              </a:rPr>
              <a:t>k</a:t>
            </a:r>
            <a:r>
              <a:rPr lang="en-US" sz="1800" b="1" dirty="0" smtClean="0">
                <a:ln w="3175">
                  <a:noFill/>
                </a:ln>
                <a:solidFill>
                  <a:schemeClr val="tx1">
                    <a:lumMod val="95000"/>
                    <a:lumOff val="5000"/>
                  </a:schemeClr>
                </a:solidFill>
                <a:latin typeface="Consolas" pitchFamily="49" charset="0"/>
                <a:cs typeface="Consolas" pitchFamily="49" charset="0"/>
              </a:rPr>
              <a:t> calculate the distance between it and ‘m’ and store that in ‘d’.  Compare it to the ‘b’ threshold of 15 min/40 max, if it fails move onto the next one.</a:t>
            </a:r>
          </a:p>
          <a:p>
            <a:pPr algn="l">
              <a:buFont typeface="Arial" pitchFamily="34" charset="0"/>
              <a:buChar char="•"/>
            </a:pPr>
            <a:r>
              <a:rPr lang="en-US" sz="1800" b="1" dirty="0" smtClean="0">
                <a:ln w="3175">
                  <a:noFill/>
                </a:ln>
                <a:solidFill>
                  <a:schemeClr val="tx1">
                    <a:lumMod val="95000"/>
                    <a:lumOff val="5000"/>
                  </a:schemeClr>
                </a:solidFill>
                <a:latin typeface="Consolas" pitchFamily="49" charset="0"/>
                <a:cs typeface="Consolas" pitchFamily="49" charset="0"/>
              </a:rPr>
              <a:t> Next we calculate the angle between </a:t>
            </a:r>
            <a:r>
              <a:rPr lang="en-US" sz="1800" b="1" dirty="0" err="1" smtClean="0">
                <a:ln w="3175">
                  <a:noFill/>
                </a:ln>
                <a:solidFill>
                  <a:schemeClr val="tx1">
                    <a:lumMod val="95000"/>
                    <a:lumOff val="5000"/>
                  </a:schemeClr>
                </a:solidFill>
                <a:latin typeface="Consolas" pitchFamily="49" charset="0"/>
                <a:cs typeface="Consolas" pitchFamily="49" charset="0"/>
              </a:rPr>
              <a:t>X</a:t>
            </a:r>
            <a:r>
              <a:rPr lang="en-US" sz="1800" b="1" baseline="-25000" dirty="0" err="1" smtClean="0">
                <a:ln w="3175">
                  <a:noFill/>
                </a:ln>
                <a:solidFill>
                  <a:schemeClr val="tx1">
                    <a:lumMod val="95000"/>
                    <a:lumOff val="5000"/>
                  </a:schemeClr>
                </a:solidFill>
                <a:latin typeface="Consolas" pitchFamily="49" charset="0"/>
                <a:cs typeface="Consolas" pitchFamily="49" charset="0"/>
              </a:rPr>
              <a:t>k</a:t>
            </a:r>
            <a:r>
              <a:rPr lang="en-US" sz="1800" b="1" dirty="0" smtClean="0">
                <a:ln w="3175">
                  <a:noFill/>
                </a:ln>
                <a:solidFill>
                  <a:schemeClr val="tx1">
                    <a:lumMod val="95000"/>
                    <a:lumOff val="5000"/>
                  </a:schemeClr>
                </a:solidFill>
                <a:latin typeface="Consolas" pitchFamily="49" charset="0"/>
                <a:cs typeface="Consolas" pitchFamily="49" charset="0"/>
              </a:rPr>
              <a:t> and ‘m’ and store it in theta.</a:t>
            </a:r>
          </a:p>
          <a:p>
            <a:pPr algn="l">
              <a:buFont typeface="Arial" pitchFamily="34" charset="0"/>
              <a:buChar char="•"/>
            </a:pPr>
            <a:endParaRPr lang="en-US" sz="1800"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0"/>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Ellipse Detection</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228600" y="1143000"/>
            <a:ext cx="8686800" cy="5029200"/>
          </a:xfrm>
        </p:spPr>
        <p:txBody>
          <a:bodyPr>
            <a:noAutofit/>
            <a:scene3d>
              <a:camera prst="orthographicFront"/>
              <a:lightRig rig="threePt" dir="t"/>
            </a:scene3d>
            <a:sp3d prstMaterial="softEdge">
              <a:contourClr>
                <a:schemeClr val="bg1"/>
              </a:contourClr>
            </a:sp3d>
          </a:bodyPr>
          <a:lstStyle/>
          <a:p>
            <a:pPr algn="l">
              <a:buFont typeface="Arial" pitchFamily="34" charset="0"/>
              <a:buChar char="•"/>
            </a:pPr>
            <a:r>
              <a:rPr lang="en-US" sz="1600" b="1" dirty="0" smtClean="0">
                <a:ln w="3175">
                  <a:noFill/>
                </a:ln>
                <a:solidFill>
                  <a:schemeClr val="tx1">
                    <a:lumMod val="95000"/>
                    <a:lumOff val="5000"/>
                  </a:schemeClr>
                </a:solidFill>
                <a:latin typeface="Consolas" pitchFamily="49" charset="0"/>
                <a:cs typeface="Consolas" pitchFamily="49" charset="0"/>
              </a:rPr>
              <a:t> Now for the heart of the algorithm, calculate the ‘b’ value of the ellipse for these points using a bit of algebra against ellipse equations you can arrive at </a:t>
            </a:r>
            <a:r>
              <a:rPr lang="en-US" sz="1600" b="1" dirty="0" smtClean="0">
                <a:ln w="3175">
                  <a:noFill/>
                </a:ln>
                <a:solidFill>
                  <a:schemeClr val="tx1"/>
                </a:solidFill>
                <a:latin typeface="Consolas" pitchFamily="49" charset="0"/>
                <a:cs typeface="Consolas" pitchFamily="49" charset="0"/>
              </a:rPr>
              <a:t>b=(a^2*d^2*sin^2(theta))/(a^2-d^2*cos^2(theta))^.5</a:t>
            </a:r>
          </a:p>
          <a:p>
            <a:pPr algn="l">
              <a:buFont typeface="Arial" pitchFamily="34" charset="0"/>
              <a:buChar char="•"/>
            </a:pPr>
            <a:r>
              <a:rPr lang="en-US" sz="1600" b="1" dirty="0" smtClean="0">
                <a:ln w="3175">
                  <a:noFill/>
                </a:ln>
                <a:solidFill>
                  <a:schemeClr val="tx1">
                    <a:lumMod val="95000"/>
                    <a:lumOff val="5000"/>
                  </a:schemeClr>
                </a:solidFill>
                <a:latin typeface="Consolas" pitchFamily="49" charset="0"/>
                <a:cs typeface="Consolas" pitchFamily="49" charset="0"/>
              </a:rPr>
              <a:t> Increment the ‘b’ count for the found ‘b’.  </a:t>
            </a:r>
            <a:r>
              <a:rPr lang="en-US" sz="1600" b="1" dirty="0" err="1" smtClean="0">
                <a:ln w="3175">
                  <a:noFill/>
                </a:ln>
                <a:solidFill>
                  <a:schemeClr val="tx1">
                    <a:lumMod val="95000"/>
                    <a:lumOff val="5000"/>
                  </a:schemeClr>
                </a:solidFill>
                <a:latin typeface="Consolas" pitchFamily="49" charset="0"/>
                <a:cs typeface="Consolas" pitchFamily="49" charset="0"/>
              </a:rPr>
              <a:t>ie</a:t>
            </a:r>
            <a:r>
              <a:rPr lang="en-US" sz="1600" b="1" dirty="0" smtClean="0">
                <a:ln w="3175">
                  <a:noFill/>
                </a:ln>
                <a:solidFill>
                  <a:schemeClr val="tx1">
                    <a:lumMod val="95000"/>
                    <a:lumOff val="5000"/>
                  </a:schemeClr>
                </a:solidFill>
                <a:latin typeface="Consolas" pitchFamily="49" charset="0"/>
                <a:cs typeface="Consolas" pitchFamily="49" charset="0"/>
              </a:rPr>
              <a:t> if ‘b’ is ‘2’ then record that ‘2’ has shown up once, if ‘2’ appears from another </a:t>
            </a:r>
            <a:r>
              <a:rPr lang="en-US" sz="1600" b="1" dirty="0" err="1" smtClean="0">
                <a:ln w="3175">
                  <a:noFill/>
                </a:ln>
                <a:solidFill>
                  <a:schemeClr val="tx1">
                    <a:lumMod val="95000"/>
                    <a:lumOff val="5000"/>
                  </a:schemeClr>
                </a:solidFill>
                <a:latin typeface="Consolas" pitchFamily="49" charset="0"/>
                <a:cs typeface="Consolas" pitchFamily="49" charset="0"/>
              </a:rPr>
              <a:t>X</a:t>
            </a:r>
            <a:r>
              <a:rPr lang="en-US" sz="1600" b="1" baseline="-25000" dirty="0" err="1" smtClean="0">
                <a:ln w="3175">
                  <a:noFill/>
                </a:ln>
                <a:solidFill>
                  <a:schemeClr val="tx1">
                    <a:lumMod val="95000"/>
                    <a:lumOff val="5000"/>
                  </a:schemeClr>
                </a:solidFill>
                <a:latin typeface="Consolas" pitchFamily="49" charset="0"/>
                <a:cs typeface="Consolas" pitchFamily="49" charset="0"/>
              </a:rPr>
              <a:t>k</a:t>
            </a:r>
            <a:r>
              <a:rPr lang="en-US" sz="1600" b="1" dirty="0" smtClean="0">
                <a:ln w="3175">
                  <a:noFill/>
                </a:ln>
                <a:solidFill>
                  <a:schemeClr val="tx1">
                    <a:lumMod val="95000"/>
                    <a:lumOff val="5000"/>
                  </a:schemeClr>
                </a:solidFill>
                <a:latin typeface="Consolas" pitchFamily="49" charset="0"/>
                <a:cs typeface="Consolas" pitchFamily="49" charset="0"/>
              </a:rPr>
              <a:t> then it has appeared twice etc.</a:t>
            </a:r>
          </a:p>
          <a:p>
            <a:pPr algn="l">
              <a:buFont typeface="Arial" pitchFamily="34" charset="0"/>
              <a:buChar char="•"/>
            </a:pPr>
            <a:r>
              <a:rPr lang="en-US" sz="1600" b="1" dirty="0" smtClean="0">
                <a:ln w="3175">
                  <a:noFill/>
                </a:ln>
                <a:solidFill>
                  <a:schemeClr val="tx1">
                    <a:lumMod val="95000"/>
                    <a:lumOff val="5000"/>
                  </a:schemeClr>
                </a:solidFill>
                <a:latin typeface="Consolas" pitchFamily="49" charset="0"/>
                <a:cs typeface="Consolas" pitchFamily="49" charset="0"/>
              </a:rPr>
              <a:t> Once all of the </a:t>
            </a:r>
            <a:r>
              <a:rPr lang="en-US" sz="1600" b="1" dirty="0" err="1" smtClean="0">
                <a:ln w="3175">
                  <a:noFill/>
                </a:ln>
                <a:solidFill>
                  <a:schemeClr val="tx1">
                    <a:lumMod val="95000"/>
                    <a:lumOff val="5000"/>
                  </a:schemeClr>
                </a:solidFill>
                <a:latin typeface="Consolas" pitchFamily="49" charset="0"/>
                <a:cs typeface="Consolas" pitchFamily="49" charset="0"/>
              </a:rPr>
              <a:t>X</a:t>
            </a:r>
            <a:r>
              <a:rPr lang="en-US" sz="1600" b="1" baseline="-25000" dirty="0" err="1" smtClean="0">
                <a:ln w="3175">
                  <a:noFill/>
                </a:ln>
                <a:solidFill>
                  <a:schemeClr val="tx1">
                    <a:lumMod val="95000"/>
                    <a:lumOff val="5000"/>
                  </a:schemeClr>
                </a:solidFill>
                <a:latin typeface="Consolas" pitchFamily="49" charset="0"/>
                <a:cs typeface="Consolas" pitchFamily="49" charset="0"/>
              </a:rPr>
              <a:t>k</a:t>
            </a:r>
            <a:r>
              <a:rPr lang="en-US" sz="1600" b="1" dirty="0" err="1" smtClean="0">
                <a:ln w="3175">
                  <a:noFill/>
                </a:ln>
                <a:solidFill>
                  <a:schemeClr val="tx1">
                    <a:lumMod val="95000"/>
                    <a:lumOff val="5000"/>
                  </a:schemeClr>
                </a:solidFill>
                <a:latin typeface="Consolas" pitchFamily="49" charset="0"/>
                <a:cs typeface="Consolas" pitchFamily="49" charset="0"/>
              </a:rPr>
              <a:t>’s</a:t>
            </a:r>
            <a:r>
              <a:rPr lang="en-US" sz="1600" b="1" dirty="0" smtClean="0">
                <a:ln w="3175">
                  <a:noFill/>
                </a:ln>
                <a:solidFill>
                  <a:schemeClr val="tx1">
                    <a:lumMod val="95000"/>
                    <a:lumOff val="5000"/>
                  </a:schemeClr>
                </a:solidFill>
                <a:latin typeface="Consolas" pitchFamily="49" charset="0"/>
                <a:cs typeface="Consolas" pitchFamily="49" charset="0"/>
              </a:rPr>
              <a:t> have been exhausted find the ‘b’ value that has appeared the most often and compare this value against every other X</a:t>
            </a:r>
            <a:r>
              <a:rPr lang="en-US" sz="1600" b="1" baseline="-25000" dirty="0" smtClean="0">
                <a:ln w="3175">
                  <a:noFill/>
                </a:ln>
                <a:solidFill>
                  <a:schemeClr val="tx1">
                    <a:lumMod val="95000"/>
                    <a:lumOff val="5000"/>
                  </a:schemeClr>
                </a:solidFill>
                <a:latin typeface="Consolas" pitchFamily="49" charset="0"/>
                <a:cs typeface="Consolas" pitchFamily="49" charset="0"/>
              </a:rPr>
              <a:t>i</a:t>
            </a:r>
            <a:r>
              <a:rPr lang="en-US" sz="1600" b="1" dirty="0" smtClean="0">
                <a:ln w="3175">
                  <a:noFill/>
                </a:ln>
                <a:solidFill>
                  <a:schemeClr val="tx1">
                    <a:lumMod val="95000"/>
                    <a:lumOff val="5000"/>
                  </a:schemeClr>
                </a:solidFill>
                <a:latin typeface="Consolas" pitchFamily="49" charset="0"/>
                <a:cs typeface="Consolas" pitchFamily="49" charset="0"/>
              </a:rPr>
              <a:t>/</a:t>
            </a:r>
            <a:r>
              <a:rPr lang="en-US" sz="1600" b="1" dirty="0" err="1" smtClean="0">
                <a:ln w="3175">
                  <a:noFill/>
                </a:ln>
                <a:solidFill>
                  <a:schemeClr val="tx1">
                    <a:lumMod val="95000"/>
                    <a:lumOff val="5000"/>
                  </a:schemeClr>
                </a:solidFill>
                <a:latin typeface="Consolas" pitchFamily="49" charset="0"/>
                <a:cs typeface="Consolas" pitchFamily="49" charset="0"/>
              </a:rPr>
              <a:t>X</a:t>
            </a:r>
            <a:r>
              <a:rPr lang="en-US" sz="1600" b="1" baseline="-25000" dirty="0" err="1" smtClean="0">
                <a:ln w="3175">
                  <a:noFill/>
                </a:ln>
                <a:solidFill>
                  <a:schemeClr val="tx1">
                    <a:lumMod val="95000"/>
                    <a:lumOff val="5000"/>
                  </a:schemeClr>
                </a:solidFill>
                <a:latin typeface="Consolas" pitchFamily="49" charset="0"/>
                <a:cs typeface="Consolas" pitchFamily="49" charset="0"/>
              </a:rPr>
              <a:t>j</a:t>
            </a:r>
            <a:r>
              <a:rPr lang="en-US" sz="1600" b="1" dirty="0" smtClean="0">
                <a:ln w="3175">
                  <a:noFill/>
                </a:ln>
                <a:solidFill>
                  <a:schemeClr val="tx1">
                    <a:lumMod val="95000"/>
                    <a:lumOff val="5000"/>
                  </a:schemeClr>
                </a:solidFill>
                <a:latin typeface="Consolas" pitchFamily="49" charset="0"/>
                <a:cs typeface="Consolas" pitchFamily="49" charset="0"/>
              </a:rPr>
              <a:t> pair’s highest ‘b’ count and whichever has the largest amount of values that create the most amount of similar ‘b’ values is the best fit ellipse for the image.</a:t>
            </a:r>
          </a:p>
          <a:p>
            <a:pPr algn="l">
              <a:buFont typeface="Arial" pitchFamily="34" charset="0"/>
              <a:buChar char="•"/>
            </a:pPr>
            <a:r>
              <a:rPr lang="en-US" sz="1600" b="1" dirty="0" smtClean="0">
                <a:ln w="3175">
                  <a:noFill/>
                </a:ln>
                <a:solidFill>
                  <a:schemeClr val="tx1">
                    <a:lumMod val="95000"/>
                    <a:lumOff val="5000"/>
                  </a:schemeClr>
                </a:solidFill>
                <a:latin typeface="Consolas" pitchFamily="49" charset="0"/>
                <a:cs typeface="Consolas" pitchFamily="49" charset="0"/>
              </a:rPr>
              <a:t> Now that you have the best fit ellipse values you can easily calculate everything needed to draw the ellipse.</a:t>
            </a:r>
          </a:p>
          <a:p>
            <a:pPr algn="l"/>
            <a:endParaRPr lang="en-US" sz="1600" b="1" dirty="0" smtClean="0">
              <a:ln w="3175">
                <a:noFill/>
              </a:ln>
              <a:solidFill>
                <a:schemeClr val="tx1">
                  <a:lumMod val="95000"/>
                  <a:lumOff val="5000"/>
                </a:schemeClr>
              </a:solidFill>
              <a:latin typeface="Consolas" pitchFamily="49" charset="0"/>
              <a:cs typeface="Consolas" pitchFamily="49" charset="0"/>
            </a:endParaRPr>
          </a:p>
          <a:p>
            <a:pPr algn="l"/>
            <a:r>
              <a:rPr lang="en-US" sz="1600" b="1" dirty="0" smtClean="0">
                <a:ln w="3175">
                  <a:noFill/>
                </a:ln>
                <a:solidFill>
                  <a:schemeClr val="tx1">
                    <a:lumMod val="95000"/>
                    <a:lumOff val="5000"/>
                  </a:schemeClr>
                </a:solidFill>
                <a:latin typeface="Consolas" pitchFamily="49" charset="0"/>
                <a:cs typeface="Consolas" pitchFamily="49" charset="0"/>
              </a:rPr>
              <a:t>In summary the algorithm tries every combination of pixels as endpoints of the ellipse.  From there it finds the most amount of pixels that will create a similar b-value for an ellipse which essentially means that they land on the ellipse circumference.  Out of all the X</a:t>
            </a:r>
            <a:r>
              <a:rPr lang="en-US" sz="1600" b="1" baseline="-25000" dirty="0" smtClean="0">
                <a:ln w="3175">
                  <a:noFill/>
                </a:ln>
                <a:solidFill>
                  <a:schemeClr val="tx1">
                    <a:lumMod val="95000"/>
                    <a:lumOff val="5000"/>
                  </a:schemeClr>
                </a:solidFill>
                <a:latin typeface="Consolas" pitchFamily="49" charset="0"/>
                <a:cs typeface="Consolas" pitchFamily="49" charset="0"/>
              </a:rPr>
              <a:t>i</a:t>
            </a:r>
            <a:r>
              <a:rPr lang="en-US" sz="1600" b="1" dirty="0" smtClean="0">
                <a:ln w="3175">
                  <a:noFill/>
                </a:ln>
                <a:solidFill>
                  <a:schemeClr val="tx1">
                    <a:lumMod val="95000"/>
                    <a:lumOff val="5000"/>
                  </a:schemeClr>
                </a:solidFill>
                <a:latin typeface="Consolas" pitchFamily="49" charset="0"/>
                <a:cs typeface="Consolas" pitchFamily="49" charset="0"/>
              </a:rPr>
              <a:t>/</a:t>
            </a:r>
            <a:r>
              <a:rPr lang="en-US" sz="1600" b="1" dirty="0" err="1" smtClean="0">
                <a:ln w="3175">
                  <a:noFill/>
                </a:ln>
                <a:solidFill>
                  <a:schemeClr val="tx1">
                    <a:lumMod val="95000"/>
                    <a:lumOff val="5000"/>
                  </a:schemeClr>
                </a:solidFill>
                <a:latin typeface="Consolas" pitchFamily="49" charset="0"/>
                <a:cs typeface="Consolas" pitchFamily="49" charset="0"/>
              </a:rPr>
              <a:t>X</a:t>
            </a:r>
            <a:r>
              <a:rPr lang="en-US" sz="1600" b="1" baseline="-25000" dirty="0" err="1" smtClean="0">
                <a:ln w="3175">
                  <a:noFill/>
                </a:ln>
                <a:solidFill>
                  <a:schemeClr val="tx1">
                    <a:lumMod val="95000"/>
                    <a:lumOff val="5000"/>
                  </a:schemeClr>
                </a:solidFill>
                <a:latin typeface="Consolas" pitchFamily="49" charset="0"/>
                <a:cs typeface="Consolas" pitchFamily="49" charset="0"/>
              </a:rPr>
              <a:t>j</a:t>
            </a:r>
            <a:r>
              <a:rPr lang="en-US" sz="1600" b="1" dirty="0" smtClean="0">
                <a:ln w="3175">
                  <a:noFill/>
                </a:ln>
                <a:solidFill>
                  <a:schemeClr val="tx1">
                    <a:lumMod val="95000"/>
                    <a:lumOff val="5000"/>
                  </a:schemeClr>
                </a:solidFill>
                <a:latin typeface="Consolas" pitchFamily="49" charset="0"/>
                <a:cs typeface="Consolas" pitchFamily="49" charset="0"/>
              </a:rPr>
              <a:t> pairs whichever one has the most amount of pixels along their ellipse is the winner.</a:t>
            </a: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Ellipse Detection</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228600" y="2209800"/>
            <a:ext cx="8686800" cy="1676400"/>
          </a:xfrm>
        </p:spPr>
        <p:txBody>
          <a:bodyPr>
            <a:normAutofit fontScale="92500" lnSpcReduction="20000"/>
            <a:scene3d>
              <a:camera prst="orthographicFront"/>
              <a:lightRig rig="threePt" dir="t"/>
            </a:scene3d>
            <a:sp3d prstMaterial="softEdge">
              <a:contourClr>
                <a:schemeClr val="bg1"/>
              </a:contourClr>
            </a:sp3d>
          </a:bodyPr>
          <a:lstStyle/>
          <a:p>
            <a:r>
              <a:rPr lang="en-US" b="1" dirty="0" smtClean="0">
                <a:ln w="3175">
                  <a:noFill/>
                </a:ln>
                <a:solidFill>
                  <a:schemeClr val="tx1">
                    <a:lumMod val="95000"/>
                    <a:lumOff val="5000"/>
                  </a:schemeClr>
                </a:solidFill>
                <a:latin typeface="Consolas" pitchFamily="49" charset="0"/>
                <a:cs typeface="Consolas" pitchFamily="49" charset="0"/>
              </a:rPr>
              <a:t>Now that we have our estimations as to where these ellipses are, let’s go back to our pre-outlined images and remove the inversion.</a:t>
            </a: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The Blob:</a:t>
            </a:r>
            <a:r>
              <a:rPr kumimoji="0" lang="en-US" sz="6000" b="1" i="0" u="none" strike="noStrike" kern="1200" cap="none" spc="0" normalizeH="0" noProof="0" dirty="0" smtClean="0">
                <a:ln>
                  <a:noFill/>
                </a:ln>
                <a:solidFill>
                  <a:srgbClr val="C00000"/>
                </a:solidFill>
                <a:effectLst/>
                <a:uLnTx/>
                <a:uFillTx/>
                <a:latin typeface="Consolas" pitchFamily="49" charset="0"/>
                <a:ea typeface="+mj-ea"/>
                <a:cs typeface="Consolas" pitchFamily="49" charset="0"/>
              </a:rPr>
              <a:t> example</a:t>
            </a: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pic>
        <p:nvPicPr>
          <p:cNvPr id="2050" name="Picture 2"/>
          <p:cNvPicPr>
            <a:picLocks noChangeAspect="1" noChangeArrowheads="1"/>
          </p:cNvPicPr>
          <p:nvPr/>
        </p:nvPicPr>
        <p:blipFill>
          <a:blip r:embed="rId2"/>
          <a:srcRect/>
          <a:stretch>
            <a:fillRect/>
          </a:stretch>
        </p:blipFill>
        <p:spPr bwMode="auto">
          <a:xfrm>
            <a:off x="4495800" y="1295400"/>
            <a:ext cx="2013626" cy="685800"/>
          </a:xfrm>
          <a:prstGeom prst="rect">
            <a:avLst/>
          </a:prstGeom>
          <a:noFill/>
          <a:ln w="9525">
            <a:solidFill>
              <a:schemeClr val="tx1"/>
            </a:solid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2209800" y="1219199"/>
            <a:ext cx="1905000" cy="788789"/>
          </a:xfrm>
          <a:prstGeom prst="rect">
            <a:avLst/>
          </a:prstGeom>
          <a:noFill/>
          <a:ln w="9525">
            <a:solidFill>
              <a:schemeClr val="tx1"/>
            </a:solidFill>
            <a:miter lim="800000"/>
            <a:headEnd/>
            <a:tailEnd/>
          </a:ln>
          <a:effectLst/>
        </p:spPr>
      </p:pic>
      <p:pic>
        <p:nvPicPr>
          <p:cNvPr id="2052" name="Picture 4"/>
          <p:cNvPicPr>
            <a:picLocks noChangeAspect="1" noChangeArrowheads="1"/>
          </p:cNvPicPr>
          <p:nvPr/>
        </p:nvPicPr>
        <p:blipFill>
          <a:blip r:embed="rId4"/>
          <a:srcRect/>
          <a:stretch>
            <a:fillRect/>
          </a:stretch>
        </p:blipFill>
        <p:spPr bwMode="auto">
          <a:xfrm>
            <a:off x="4800600" y="4191000"/>
            <a:ext cx="1625600" cy="482600"/>
          </a:xfrm>
          <a:prstGeom prst="rect">
            <a:avLst/>
          </a:prstGeom>
          <a:noFill/>
          <a:ln w="9525">
            <a:solidFill>
              <a:schemeClr val="tx1"/>
            </a:solidFill>
            <a:miter lim="800000"/>
            <a:headEnd/>
            <a:tailEnd/>
          </a:ln>
          <a:effectLst/>
        </p:spPr>
      </p:pic>
      <p:pic>
        <p:nvPicPr>
          <p:cNvPr id="2054" name="Picture 6"/>
          <p:cNvPicPr>
            <a:picLocks noChangeAspect="1" noChangeArrowheads="1"/>
          </p:cNvPicPr>
          <p:nvPr/>
        </p:nvPicPr>
        <p:blipFill>
          <a:blip r:embed="rId5"/>
          <a:srcRect/>
          <a:stretch>
            <a:fillRect/>
          </a:stretch>
        </p:blipFill>
        <p:spPr bwMode="auto">
          <a:xfrm>
            <a:off x="6553200" y="4114800"/>
            <a:ext cx="1803400" cy="571500"/>
          </a:xfrm>
          <a:prstGeom prst="rect">
            <a:avLst/>
          </a:prstGeom>
          <a:noFill/>
          <a:ln w="9525">
            <a:solidFill>
              <a:schemeClr val="tx1"/>
            </a:solidFill>
            <a:miter lim="800000"/>
            <a:headEnd/>
            <a:tailEnd/>
          </a:ln>
          <a:effectLst/>
        </p:spPr>
      </p:pic>
      <p:pic>
        <p:nvPicPr>
          <p:cNvPr id="15" name="Picture 14"/>
          <p:cNvPicPr>
            <a:picLocks noChangeAspect="1"/>
          </p:cNvPicPr>
          <p:nvPr/>
        </p:nvPicPr>
        <p:blipFill>
          <a:blip r:embed="rId6"/>
          <a:srcRect/>
          <a:stretch>
            <a:fillRect/>
          </a:stretch>
        </p:blipFill>
        <p:spPr bwMode="auto">
          <a:xfrm>
            <a:off x="685800" y="4114800"/>
            <a:ext cx="3266591" cy="638175"/>
          </a:xfrm>
          <a:prstGeom prst="rect">
            <a:avLst/>
          </a:prstGeom>
          <a:noFill/>
          <a:ln w="9525">
            <a:solidFill>
              <a:schemeClr val="tx1"/>
            </a:solidFill>
            <a:miter lim="800000"/>
            <a:headEnd/>
            <a:tailEnd/>
          </a:ln>
        </p:spPr>
      </p:pic>
      <p:cxnSp>
        <p:nvCxnSpPr>
          <p:cNvPr id="17" name="Straight Arrow Connector 16"/>
          <p:cNvCxnSpPr/>
          <p:nvPr/>
        </p:nvCxnSpPr>
        <p:spPr>
          <a:xfrm>
            <a:off x="4114800" y="4419600"/>
            <a:ext cx="533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Subtitle 2"/>
          <p:cNvSpPr txBox="1">
            <a:spLocks/>
          </p:cNvSpPr>
          <p:nvPr/>
        </p:nvSpPr>
        <p:spPr>
          <a:xfrm>
            <a:off x="228600" y="5029200"/>
            <a:ext cx="8686800" cy="1219200"/>
          </a:xfrm>
          <a:prstGeom prst="rect">
            <a:avLst/>
          </a:prstGeom>
        </p:spPr>
        <p:txBody>
          <a:bodyPr vert="horz" lIns="91440" tIns="45720" rIns="91440" bIns="45720" rtlCol="0">
            <a:normAutofit/>
            <a:scene3d>
              <a:camera prst="orthographicFront"/>
              <a:lightRig rig="threePt" dir="t"/>
            </a:scene3d>
            <a:sp3d prstMaterial="softEdge">
              <a:contourClr>
                <a:schemeClr val="bg1"/>
              </a:contourClr>
            </a:sp3d>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1" i="0" u="none" strike="noStrike" kern="1200" cap="none" spc="0" normalizeH="0" baseline="0" noProof="0" dirty="0" smtClean="0">
                <a:ln w="3175">
                  <a:noFill/>
                </a:ln>
                <a:solidFill>
                  <a:schemeClr val="tx1">
                    <a:lumMod val="95000"/>
                    <a:lumOff val="5000"/>
                  </a:schemeClr>
                </a:solidFill>
                <a:effectLst/>
                <a:uLnTx/>
                <a:uFillTx/>
                <a:latin typeface="Consolas" pitchFamily="49" charset="0"/>
                <a:ea typeface="+mn-ea"/>
                <a:cs typeface="Consolas" pitchFamily="49" charset="0"/>
              </a:rPr>
              <a:t>Okay,</a:t>
            </a:r>
            <a:r>
              <a:rPr kumimoji="0" lang="en-US" sz="3200" b="1" i="0" u="none" strike="noStrike" kern="1200" cap="none" spc="0" normalizeH="0" noProof="0" dirty="0" smtClean="0">
                <a:ln w="3175">
                  <a:noFill/>
                </a:ln>
                <a:solidFill>
                  <a:schemeClr val="tx1">
                    <a:lumMod val="95000"/>
                    <a:lumOff val="5000"/>
                  </a:schemeClr>
                </a:solidFill>
                <a:effectLst/>
                <a:uLnTx/>
                <a:uFillTx/>
                <a:latin typeface="Consolas" pitchFamily="49" charset="0"/>
                <a:ea typeface="+mn-ea"/>
                <a:cs typeface="Consolas" pitchFamily="49" charset="0"/>
              </a:rPr>
              <a:t> progress. But let’s make sure to clean up the leftover artifacts.</a:t>
            </a:r>
            <a:endParaRPr kumimoji="0" lang="en-US" sz="3200" b="1" i="0" u="none" strike="noStrike" kern="1200" cap="none" spc="0" normalizeH="0" baseline="0" noProof="0" dirty="0" smtClean="0">
              <a:ln w="3175">
                <a:noFill/>
              </a:ln>
              <a:solidFill>
                <a:schemeClr val="tx1">
                  <a:lumMod val="95000"/>
                  <a:lumOff val="5000"/>
                </a:schemeClr>
              </a:solidFill>
              <a:effectLst/>
              <a:uLnTx/>
              <a:uFillTx/>
              <a:latin typeface="Consolas" pitchFamily="49" charset="0"/>
              <a:ea typeface="+mn-ea"/>
              <a:cs typeface="Consolas" pitchFamily="49"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0" y="2743200"/>
            <a:ext cx="9144000" cy="3581400"/>
          </a:xfrm>
        </p:spPr>
        <p:txBody>
          <a:bodyPr>
            <a:normAutofit fontScale="77500" lnSpcReduction="20000"/>
            <a:scene3d>
              <a:camera prst="orthographicFront"/>
              <a:lightRig rig="threePt" dir="t"/>
            </a:scene3d>
            <a:sp3d prstMaterial="softEdge">
              <a:contourClr>
                <a:schemeClr val="bg1"/>
              </a:contourClr>
            </a:sp3d>
          </a:bodyPr>
          <a:lstStyle/>
          <a:p>
            <a:r>
              <a:rPr lang="en-US" sz="3400" b="1" dirty="0" smtClean="0">
                <a:ln w="3175">
                  <a:noFill/>
                </a:ln>
                <a:solidFill>
                  <a:schemeClr val="tx1">
                    <a:lumMod val="95000"/>
                    <a:lumOff val="5000"/>
                  </a:schemeClr>
                </a:solidFill>
                <a:latin typeface="Consolas" pitchFamily="49" charset="0"/>
                <a:cs typeface="Consolas" pitchFamily="49" charset="0"/>
              </a:rPr>
              <a:t>For this I use an algorithm I call ‘clean loners’.  You get to pass two arguments besides the image, one is the radius of the area you want to check around a pixel and the second is the ratio of white pixels you are expecting in that area. If the rate of white to area is less than the passed ratio then the pixel becomes black, else it stays white. The reason for this algorithm is to remove stray white pixels or ‘artifacts’ without affecting the word itself in anyway.</a:t>
            </a:r>
          </a:p>
          <a:p>
            <a:endParaRPr lang="en-US"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Artifacts</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pic>
        <p:nvPicPr>
          <p:cNvPr id="11" name="Picture 4"/>
          <p:cNvPicPr>
            <a:picLocks noChangeAspect="1" noChangeArrowheads="1"/>
          </p:cNvPicPr>
          <p:nvPr/>
        </p:nvPicPr>
        <p:blipFill>
          <a:blip r:embed="rId2"/>
          <a:srcRect/>
          <a:stretch>
            <a:fillRect/>
          </a:stretch>
        </p:blipFill>
        <p:spPr bwMode="auto">
          <a:xfrm>
            <a:off x="2876884" y="1295400"/>
            <a:ext cx="1796716" cy="533400"/>
          </a:xfrm>
          <a:prstGeom prst="rect">
            <a:avLst/>
          </a:prstGeom>
          <a:noFill/>
          <a:ln w="9525">
            <a:solidFill>
              <a:schemeClr val="tx1"/>
            </a:solidFill>
            <a:miter lim="800000"/>
            <a:headEnd/>
            <a:tailEnd/>
          </a:ln>
          <a:effectLst/>
        </p:spPr>
      </p:pic>
      <p:pic>
        <p:nvPicPr>
          <p:cNvPr id="13" name="Picture 6"/>
          <p:cNvPicPr>
            <a:picLocks noChangeAspect="1" noChangeArrowheads="1"/>
          </p:cNvPicPr>
          <p:nvPr/>
        </p:nvPicPr>
        <p:blipFill>
          <a:blip r:embed="rId3"/>
          <a:srcRect/>
          <a:stretch>
            <a:fillRect/>
          </a:stretch>
        </p:blipFill>
        <p:spPr bwMode="auto">
          <a:xfrm>
            <a:off x="228600" y="1981200"/>
            <a:ext cx="1803400" cy="571500"/>
          </a:xfrm>
          <a:prstGeom prst="rect">
            <a:avLst/>
          </a:prstGeom>
          <a:noFill/>
          <a:ln w="9525">
            <a:solidFill>
              <a:schemeClr val="tx1"/>
            </a:solidFill>
            <a:miter lim="800000"/>
            <a:headEnd/>
            <a:tailEnd/>
          </a:ln>
          <a:effectLst/>
        </p:spPr>
      </p:pic>
      <p:pic>
        <p:nvPicPr>
          <p:cNvPr id="14" name="Picture 7"/>
          <p:cNvPicPr>
            <a:picLocks noChangeAspect="1" noChangeArrowheads="1"/>
          </p:cNvPicPr>
          <p:nvPr/>
        </p:nvPicPr>
        <p:blipFill>
          <a:blip r:embed="rId4"/>
          <a:srcRect/>
          <a:stretch>
            <a:fillRect/>
          </a:stretch>
        </p:blipFill>
        <p:spPr bwMode="auto">
          <a:xfrm>
            <a:off x="228600" y="1295400"/>
            <a:ext cx="1845276" cy="533400"/>
          </a:xfrm>
          <a:prstGeom prst="rect">
            <a:avLst/>
          </a:prstGeom>
          <a:noFill/>
          <a:ln w="9525">
            <a:solidFill>
              <a:schemeClr val="tx1"/>
            </a:solidFill>
            <a:miter lim="800000"/>
            <a:headEnd/>
            <a:tailEnd/>
          </a:ln>
          <a:effectLst/>
        </p:spPr>
      </p:pic>
      <p:pic>
        <p:nvPicPr>
          <p:cNvPr id="15" name="Picture 8"/>
          <p:cNvPicPr>
            <a:picLocks noChangeAspect="1" noChangeArrowheads="1"/>
          </p:cNvPicPr>
          <p:nvPr/>
        </p:nvPicPr>
        <p:blipFill>
          <a:blip r:embed="rId5"/>
          <a:srcRect/>
          <a:stretch>
            <a:fillRect/>
          </a:stretch>
        </p:blipFill>
        <p:spPr bwMode="auto">
          <a:xfrm>
            <a:off x="2895600" y="2057400"/>
            <a:ext cx="2318657" cy="457200"/>
          </a:xfrm>
          <a:prstGeom prst="rect">
            <a:avLst/>
          </a:prstGeom>
          <a:noFill/>
          <a:ln w="9525">
            <a:solidFill>
              <a:schemeClr val="tx1"/>
            </a:solidFill>
            <a:miter lim="800000"/>
            <a:headEnd/>
            <a:tailEnd/>
          </a:ln>
          <a:effectLst/>
        </p:spPr>
      </p:pic>
      <p:sp>
        <p:nvSpPr>
          <p:cNvPr id="16" name="Subtitle 2"/>
          <p:cNvSpPr txBox="1">
            <a:spLocks/>
          </p:cNvSpPr>
          <p:nvPr/>
        </p:nvSpPr>
        <p:spPr>
          <a:xfrm>
            <a:off x="5105400" y="1295400"/>
            <a:ext cx="4038600" cy="1219200"/>
          </a:xfrm>
          <a:prstGeom prst="rect">
            <a:avLst/>
          </a:prstGeom>
        </p:spPr>
        <p:txBody>
          <a:bodyPr vert="horz" lIns="91440" tIns="45720" rIns="91440" bIns="45720" rtlCol="0">
            <a:normAutofit fontScale="77500" lnSpcReduction="20000"/>
            <a:scene3d>
              <a:camera prst="orthographicFront"/>
              <a:lightRig rig="threePt" dir="t"/>
            </a:scene3d>
            <a:sp3d prstMaterial="softEdge">
              <a:contourClr>
                <a:schemeClr val="bg1"/>
              </a:contourClr>
            </a:sp3d>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b="1" dirty="0" smtClean="0">
                <a:ln w="3175">
                  <a:noFill/>
                </a:ln>
                <a:solidFill>
                  <a:schemeClr val="tx1">
                    <a:lumMod val="95000"/>
                    <a:lumOff val="5000"/>
                  </a:schemeClr>
                </a:solidFill>
                <a:latin typeface="Consolas" pitchFamily="49" charset="0"/>
                <a:cs typeface="Consolas" pitchFamily="49" charset="0"/>
              </a:rPr>
              <a:t>Okay, that’s somewhat better. Well at least for ‘referendum’.</a:t>
            </a:r>
            <a:endParaRPr kumimoji="0" lang="en-US" sz="3200" b="1" i="0" u="none" strike="noStrike" kern="1200" cap="none" spc="0" normalizeH="0" baseline="0" noProof="0" dirty="0" smtClean="0">
              <a:ln w="3175">
                <a:noFill/>
              </a:ln>
              <a:solidFill>
                <a:schemeClr val="tx1">
                  <a:lumMod val="95000"/>
                  <a:lumOff val="5000"/>
                </a:schemeClr>
              </a:solidFill>
              <a:effectLst/>
              <a:uLnTx/>
              <a:uFillTx/>
              <a:latin typeface="Consolas" pitchFamily="49" charset="0"/>
              <a:ea typeface="+mn-ea"/>
              <a:cs typeface="Consolas" pitchFamily="49" charset="0"/>
            </a:endParaRPr>
          </a:p>
        </p:txBody>
      </p:sp>
      <p:cxnSp>
        <p:nvCxnSpPr>
          <p:cNvPr id="18" name="Straight Arrow Connector 17"/>
          <p:cNvCxnSpPr/>
          <p:nvPr/>
        </p:nvCxnSpPr>
        <p:spPr>
          <a:xfrm>
            <a:off x="2209800" y="1524000"/>
            <a:ext cx="533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2209800" y="2209800"/>
            <a:ext cx="533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0" y="2819400"/>
            <a:ext cx="9144000" cy="1676400"/>
          </a:xfrm>
        </p:spPr>
        <p:txBody>
          <a:bodyPr>
            <a:normAutofit fontScale="92500"/>
            <a:scene3d>
              <a:camera prst="orthographicFront"/>
              <a:lightRig rig="threePt" dir="t"/>
            </a:scene3d>
            <a:sp3d prstMaterial="softEdge">
              <a:contourClr>
                <a:schemeClr val="bg1"/>
              </a:contourClr>
            </a:sp3d>
          </a:bodyPr>
          <a:lstStyle/>
          <a:p>
            <a:r>
              <a:rPr lang="en-US" sz="2400" b="1" dirty="0" smtClean="0">
                <a:ln w="3175">
                  <a:noFill/>
                </a:ln>
                <a:solidFill>
                  <a:schemeClr val="tx1">
                    <a:lumMod val="95000"/>
                    <a:lumOff val="5000"/>
                  </a:schemeClr>
                </a:solidFill>
                <a:latin typeface="Consolas" pitchFamily="49" charset="0"/>
                <a:cs typeface="Consolas" pitchFamily="49" charset="0"/>
              </a:rPr>
              <a:t>This algorithm is applied to every pixel in the image.  The following example covers the two x-</a:t>
            </a:r>
            <a:r>
              <a:rPr lang="en-US" sz="2400" b="1" dirty="0" err="1" smtClean="0">
                <a:ln w="3175">
                  <a:noFill/>
                </a:ln>
                <a:solidFill>
                  <a:schemeClr val="tx1">
                    <a:lumMod val="95000"/>
                    <a:lumOff val="5000"/>
                  </a:schemeClr>
                </a:solidFill>
                <a:latin typeface="Consolas" pitchFamily="49" charset="0"/>
                <a:cs typeface="Consolas" pitchFamily="49" charset="0"/>
              </a:rPr>
              <a:t>ed</a:t>
            </a:r>
            <a:r>
              <a:rPr lang="en-US" sz="2400" b="1" dirty="0" smtClean="0">
                <a:ln w="3175">
                  <a:noFill/>
                </a:ln>
                <a:solidFill>
                  <a:schemeClr val="tx1">
                    <a:lumMod val="95000"/>
                    <a:lumOff val="5000"/>
                  </a:schemeClr>
                </a:solidFill>
                <a:latin typeface="Consolas" pitchFamily="49" charset="0"/>
                <a:cs typeface="Consolas" pitchFamily="49" charset="0"/>
              </a:rPr>
              <a:t> out pixels in the image above.  If we passed it a radius of two and a ratio of 0.2 then the yellow passes and the orange fails. </a:t>
            </a: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Artifacts</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
        <p:nvSpPr>
          <p:cNvPr id="11" name="Subtitle 2"/>
          <p:cNvSpPr txBox="1">
            <a:spLocks/>
          </p:cNvSpPr>
          <p:nvPr/>
        </p:nvSpPr>
        <p:spPr>
          <a:xfrm>
            <a:off x="152400" y="4419600"/>
            <a:ext cx="4419600" cy="2133600"/>
          </a:xfrm>
          <a:prstGeom prst="rect">
            <a:avLst/>
          </a:prstGeom>
        </p:spPr>
        <p:txBody>
          <a:bodyPr vert="horz" lIns="91440" tIns="45720" rIns="91440" bIns="45720" rtlCol="0">
            <a:normAutofit fontScale="70000" lnSpcReduction="20000"/>
            <a:scene3d>
              <a:camera prst="orthographicFront"/>
              <a:lightRig rig="threePt" dir="t"/>
            </a:scene3d>
            <a:sp3d prstMaterial="softEdge">
              <a:contourClr>
                <a:schemeClr val="bg1"/>
              </a:contourClr>
            </a:sp3d>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b="1" dirty="0" smtClean="0">
                <a:ln w="3175">
                  <a:noFill/>
                </a:ln>
                <a:solidFill>
                  <a:srgbClr val="420000"/>
                </a:solidFill>
                <a:latin typeface="Consolas" pitchFamily="49" charset="0"/>
                <a:cs typeface="Consolas" pitchFamily="49" charset="0"/>
              </a:rPr>
              <a:t>Yellow:</a:t>
            </a:r>
          </a:p>
          <a:p>
            <a:pPr lvl="0" algn="ctr">
              <a:spcBef>
                <a:spcPct val="20000"/>
              </a:spcBef>
            </a:pPr>
            <a:r>
              <a:rPr lang="en-US" sz="3200" b="1" dirty="0" smtClean="0">
                <a:ln w="3175">
                  <a:noFill/>
                </a:ln>
                <a:solidFill>
                  <a:srgbClr val="420000"/>
                </a:solidFill>
                <a:latin typeface="Consolas" pitchFamily="49" charset="0"/>
                <a:cs typeface="Consolas" pitchFamily="49" charset="0"/>
              </a:rPr>
              <a:t>7 white pixels divided by 25 total pixels which gives: 7 / 25 = 0.28</a:t>
            </a:r>
          </a:p>
          <a:p>
            <a:pPr lvl="0" algn="ctr">
              <a:spcBef>
                <a:spcPct val="20000"/>
              </a:spcBef>
            </a:pPr>
            <a:r>
              <a:rPr lang="en-US" sz="3200" b="1" dirty="0" smtClean="0">
                <a:ln w="3175">
                  <a:noFill/>
                </a:ln>
                <a:solidFill>
                  <a:srgbClr val="420000"/>
                </a:solidFill>
                <a:latin typeface="Consolas" pitchFamily="49" charset="0"/>
                <a:cs typeface="Consolas" pitchFamily="49" charset="0"/>
              </a:rPr>
              <a:t>Since 0.28 &gt;= 0.2 it passes the check and stays white.</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lang="en-US" sz="3200" b="1" dirty="0" smtClean="0">
              <a:ln w="3175">
                <a:noFill/>
              </a:ln>
              <a:solidFill>
                <a:srgbClr val="420000"/>
              </a:solidFill>
              <a:latin typeface="Consolas" pitchFamily="49" charset="0"/>
              <a:cs typeface="Consolas" pitchFamily="49" charset="0"/>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lang="en-US" sz="3200" b="1" dirty="0" smtClean="0">
              <a:ln w="3175">
                <a:noFill/>
              </a:ln>
              <a:solidFill>
                <a:srgbClr val="420000"/>
              </a:solidFill>
              <a:latin typeface="Consolas" pitchFamily="49" charset="0"/>
              <a:cs typeface="Consolas" pitchFamily="49" charset="0"/>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1" i="0" u="none" strike="noStrike" kern="1200" cap="none" spc="0" normalizeH="0" baseline="0" noProof="0" dirty="0" smtClean="0">
              <a:ln w="3175">
                <a:noFill/>
              </a:ln>
              <a:solidFill>
                <a:srgbClr val="420000"/>
              </a:solidFill>
              <a:effectLst/>
              <a:uLnTx/>
              <a:uFillTx/>
              <a:latin typeface="Consolas" pitchFamily="49" charset="0"/>
              <a:ea typeface="+mn-ea"/>
              <a:cs typeface="Consolas" pitchFamily="49" charset="0"/>
            </a:endParaRPr>
          </a:p>
        </p:txBody>
      </p:sp>
      <p:pic>
        <p:nvPicPr>
          <p:cNvPr id="1028" name="Picture 4"/>
          <p:cNvPicPr>
            <a:picLocks noChangeAspect="1" noChangeArrowheads="1"/>
          </p:cNvPicPr>
          <p:nvPr/>
        </p:nvPicPr>
        <p:blipFill>
          <a:blip r:embed="rId2"/>
          <a:srcRect/>
          <a:stretch>
            <a:fillRect/>
          </a:stretch>
        </p:blipFill>
        <p:spPr bwMode="auto">
          <a:xfrm>
            <a:off x="2743200" y="1143000"/>
            <a:ext cx="3429000" cy="1623303"/>
          </a:xfrm>
          <a:prstGeom prst="rect">
            <a:avLst/>
          </a:prstGeom>
          <a:noFill/>
          <a:ln w="9525">
            <a:noFill/>
            <a:miter lim="800000"/>
            <a:headEnd/>
            <a:tailEnd/>
          </a:ln>
          <a:effectLst/>
        </p:spPr>
      </p:pic>
      <p:sp>
        <p:nvSpPr>
          <p:cNvPr id="13" name="Subtitle 2"/>
          <p:cNvSpPr txBox="1">
            <a:spLocks/>
          </p:cNvSpPr>
          <p:nvPr/>
        </p:nvSpPr>
        <p:spPr>
          <a:xfrm>
            <a:off x="4572000" y="4419600"/>
            <a:ext cx="4343400" cy="2133600"/>
          </a:xfrm>
          <a:prstGeom prst="rect">
            <a:avLst/>
          </a:prstGeom>
        </p:spPr>
        <p:txBody>
          <a:bodyPr vert="horz" lIns="91440" tIns="45720" rIns="91440" bIns="45720" rtlCol="0">
            <a:normAutofit fontScale="70000" lnSpcReduction="20000"/>
            <a:scene3d>
              <a:camera prst="orthographicFront"/>
              <a:lightRig rig="threePt" dir="t"/>
            </a:scene3d>
            <a:sp3d prstMaterial="softEdge">
              <a:contourClr>
                <a:schemeClr val="bg1"/>
              </a:contourClr>
            </a:sp3d>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b="1" dirty="0" smtClean="0">
                <a:ln w="3175">
                  <a:noFill/>
                </a:ln>
                <a:solidFill>
                  <a:srgbClr val="420000"/>
                </a:solidFill>
                <a:latin typeface="Consolas" pitchFamily="49" charset="0"/>
                <a:cs typeface="Consolas" pitchFamily="49" charset="0"/>
              </a:rPr>
              <a:t>Orange:</a:t>
            </a:r>
          </a:p>
          <a:p>
            <a:pPr lvl="0" algn="ctr">
              <a:spcBef>
                <a:spcPct val="20000"/>
              </a:spcBef>
            </a:pPr>
            <a:r>
              <a:rPr lang="en-US" sz="3200" b="1" dirty="0" smtClean="0">
                <a:ln w="3175">
                  <a:noFill/>
                </a:ln>
                <a:solidFill>
                  <a:srgbClr val="420000"/>
                </a:solidFill>
                <a:latin typeface="Consolas" pitchFamily="49" charset="0"/>
                <a:cs typeface="Consolas" pitchFamily="49" charset="0"/>
              </a:rPr>
              <a:t>3 white pixels divided by 25 total pixels which gives: 3 / 25 = 0.12</a:t>
            </a:r>
          </a:p>
          <a:p>
            <a:pPr lvl="0" algn="ctr">
              <a:spcBef>
                <a:spcPct val="20000"/>
              </a:spcBef>
            </a:pPr>
            <a:r>
              <a:rPr lang="en-US" sz="3200" b="1" dirty="0" smtClean="0">
                <a:ln w="3175">
                  <a:noFill/>
                </a:ln>
                <a:solidFill>
                  <a:srgbClr val="420000"/>
                </a:solidFill>
                <a:latin typeface="Consolas" pitchFamily="49" charset="0"/>
                <a:cs typeface="Consolas" pitchFamily="49" charset="0"/>
              </a:rPr>
              <a:t>Since 0.12 &lt; 0.2 it fails the check and turns black.</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lang="en-US" sz="3200" b="1" dirty="0" smtClean="0">
              <a:ln w="3175">
                <a:noFill/>
              </a:ln>
              <a:solidFill>
                <a:srgbClr val="420000"/>
              </a:solidFill>
              <a:latin typeface="Consolas" pitchFamily="49" charset="0"/>
              <a:cs typeface="Consolas" pitchFamily="49" charset="0"/>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lang="en-US" sz="3200" b="1" dirty="0" smtClean="0">
              <a:ln w="3175">
                <a:noFill/>
              </a:ln>
              <a:solidFill>
                <a:srgbClr val="420000"/>
              </a:solidFill>
              <a:latin typeface="Consolas" pitchFamily="49" charset="0"/>
              <a:cs typeface="Consolas" pitchFamily="49" charset="0"/>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1" i="0" u="none" strike="noStrike" kern="1200" cap="none" spc="0" normalizeH="0" baseline="0" noProof="0" dirty="0" smtClean="0">
              <a:ln w="3175">
                <a:noFill/>
              </a:ln>
              <a:solidFill>
                <a:srgbClr val="420000"/>
              </a:solidFill>
              <a:effectLst/>
              <a:uLnTx/>
              <a:uFillTx/>
              <a:latin typeface="Consolas" pitchFamily="49" charset="0"/>
              <a:ea typeface="+mn-ea"/>
              <a:cs typeface="Consolas" pitchFamily="49"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0" y="2362200"/>
            <a:ext cx="9144000" cy="1676400"/>
          </a:xfrm>
        </p:spPr>
        <p:txBody>
          <a:bodyPr>
            <a:normAutofit fontScale="77500" lnSpcReduction="20000"/>
            <a:scene3d>
              <a:camera prst="orthographicFront"/>
              <a:lightRig rig="threePt" dir="t"/>
            </a:scene3d>
            <a:sp3d prstMaterial="softEdge">
              <a:contourClr>
                <a:schemeClr val="bg1"/>
              </a:contourClr>
            </a:sp3d>
          </a:bodyPr>
          <a:lstStyle/>
          <a:p>
            <a:r>
              <a:rPr lang="en-US" b="1" dirty="0" smtClean="0">
                <a:ln w="3175">
                  <a:noFill/>
                </a:ln>
                <a:solidFill>
                  <a:schemeClr val="tx1">
                    <a:lumMod val="95000"/>
                    <a:lumOff val="5000"/>
                  </a:schemeClr>
                </a:solidFill>
                <a:latin typeface="Consolas" pitchFamily="49" charset="0"/>
                <a:cs typeface="Consolas" pitchFamily="49" charset="0"/>
              </a:rPr>
              <a:t>For this we’ll use what I refer to as the ‘blanket’ algorithm. Basically it involves the discovery of a series of tangents along the top/bottom of the word in order to deduce the severity of the vertical offset along the x-axis. </a:t>
            </a:r>
          </a:p>
          <a:p>
            <a:endParaRPr lang="en-US" b="1" dirty="0" smtClean="0">
              <a:ln w="3175">
                <a:noFill/>
              </a:ln>
              <a:solidFill>
                <a:schemeClr val="tx1">
                  <a:lumMod val="95000"/>
                  <a:lumOff val="5000"/>
                </a:schemeClr>
              </a:solidFill>
              <a:latin typeface="Consolas" pitchFamily="49" charset="0"/>
              <a:cs typeface="Consolas" pitchFamily="49" charset="0"/>
            </a:endParaRPr>
          </a:p>
          <a:p>
            <a:endParaRPr lang="en-US"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Vertical ‘</a:t>
            </a:r>
            <a:r>
              <a:rPr lang="en-US" sz="6000" b="1" dirty="0" err="1" smtClean="0">
                <a:solidFill>
                  <a:srgbClr val="C00000"/>
                </a:solidFill>
                <a:latin typeface="Consolas" pitchFamily="49" charset="0"/>
                <a:ea typeface="+mj-ea"/>
                <a:cs typeface="Consolas" pitchFamily="49" charset="0"/>
              </a:rPr>
              <a:t>ribboning</a:t>
            </a:r>
            <a:r>
              <a:rPr lang="en-US" sz="6000" b="1" dirty="0" smtClean="0">
                <a:solidFill>
                  <a:srgbClr val="C00000"/>
                </a:solidFill>
                <a:latin typeface="Consolas" pitchFamily="49" charset="0"/>
                <a:ea typeface="+mj-ea"/>
                <a:cs typeface="Consolas" pitchFamily="49" charset="0"/>
              </a:rPr>
              <a:t>’</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pic>
        <p:nvPicPr>
          <p:cNvPr id="11" name="Picture 7"/>
          <p:cNvPicPr>
            <a:picLocks noChangeAspect="1" noChangeArrowheads="1"/>
          </p:cNvPicPr>
          <p:nvPr/>
        </p:nvPicPr>
        <p:blipFill>
          <a:blip r:embed="rId2"/>
          <a:srcRect/>
          <a:stretch>
            <a:fillRect/>
          </a:stretch>
        </p:blipFill>
        <p:spPr bwMode="auto">
          <a:xfrm>
            <a:off x="914400" y="1295400"/>
            <a:ext cx="2819400" cy="814983"/>
          </a:xfrm>
          <a:prstGeom prst="rect">
            <a:avLst/>
          </a:prstGeom>
          <a:noFill/>
          <a:ln w="9525">
            <a:solidFill>
              <a:schemeClr val="tx1"/>
            </a:solidFill>
            <a:miter lim="800000"/>
            <a:headEnd/>
            <a:tailEnd/>
          </a:ln>
          <a:effectLst/>
        </p:spPr>
      </p:pic>
      <p:pic>
        <p:nvPicPr>
          <p:cNvPr id="13" name="Picture 8"/>
          <p:cNvPicPr>
            <a:picLocks noChangeAspect="1" noChangeArrowheads="1"/>
          </p:cNvPicPr>
          <p:nvPr/>
        </p:nvPicPr>
        <p:blipFill>
          <a:blip r:embed="rId3"/>
          <a:srcRect/>
          <a:stretch>
            <a:fillRect/>
          </a:stretch>
        </p:blipFill>
        <p:spPr bwMode="auto">
          <a:xfrm>
            <a:off x="4648200" y="1371600"/>
            <a:ext cx="3407228" cy="671848"/>
          </a:xfrm>
          <a:prstGeom prst="rect">
            <a:avLst/>
          </a:prstGeom>
          <a:noFill/>
          <a:ln w="9525">
            <a:solidFill>
              <a:schemeClr val="tx1"/>
            </a:solidFill>
            <a:miter lim="800000"/>
            <a:headEnd/>
            <a:tailEnd/>
          </a:ln>
          <a:effectLst/>
        </p:spPr>
      </p:pic>
      <p:pic>
        <p:nvPicPr>
          <p:cNvPr id="18" name="Picture 2"/>
          <p:cNvPicPr>
            <a:picLocks noChangeAspect="1" noChangeArrowheads="1"/>
          </p:cNvPicPr>
          <p:nvPr/>
        </p:nvPicPr>
        <p:blipFill>
          <a:blip r:embed="rId4"/>
          <a:srcRect/>
          <a:stretch>
            <a:fillRect/>
          </a:stretch>
        </p:blipFill>
        <p:spPr bwMode="auto">
          <a:xfrm>
            <a:off x="1981200" y="4038600"/>
            <a:ext cx="5067300" cy="1266825"/>
          </a:xfrm>
          <a:prstGeom prst="rect">
            <a:avLst/>
          </a:prstGeom>
          <a:noFill/>
          <a:ln w="9525">
            <a:solidFill>
              <a:schemeClr val="tx1"/>
            </a:solidFill>
            <a:miter lim="800000"/>
            <a:headEnd/>
            <a:tailEnd/>
          </a:ln>
          <a:effectLst/>
        </p:spPr>
      </p:pic>
      <p:sp>
        <p:nvSpPr>
          <p:cNvPr id="19" name="Subtitle 2"/>
          <p:cNvSpPr txBox="1">
            <a:spLocks/>
          </p:cNvSpPr>
          <p:nvPr/>
        </p:nvSpPr>
        <p:spPr>
          <a:xfrm>
            <a:off x="0" y="5257800"/>
            <a:ext cx="9144000" cy="1219200"/>
          </a:xfrm>
          <a:prstGeom prst="rect">
            <a:avLst/>
          </a:prstGeom>
        </p:spPr>
        <p:txBody>
          <a:bodyPr vert="horz" lIns="91440" tIns="45720" rIns="91440" bIns="45720" rtlCol="0">
            <a:normAutofit/>
            <a:scene3d>
              <a:camera prst="orthographicFront"/>
              <a:lightRig rig="threePt" dir="t"/>
            </a:scene3d>
            <a:sp3d prstMaterial="softEdge">
              <a:contourClr>
                <a:schemeClr val="bg1"/>
              </a:contourClr>
            </a:sp3d>
          </a:bodyPr>
          <a:lstStyle/>
          <a:p>
            <a:pPr lvl="0" algn="ctr">
              <a:spcBef>
                <a:spcPct val="20000"/>
              </a:spcBef>
            </a:pPr>
            <a:r>
              <a:rPr lang="en-US" sz="3200" b="1" dirty="0" smtClean="0">
                <a:ln w="3175">
                  <a:noFill/>
                </a:ln>
                <a:solidFill>
                  <a:schemeClr val="tx1">
                    <a:lumMod val="95000"/>
                    <a:lumOff val="5000"/>
                  </a:schemeClr>
                </a:solidFill>
                <a:latin typeface="Consolas" pitchFamily="49" charset="0"/>
                <a:cs typeface="Consolas" pitchFamily="49" charset="0"/>
              </a:rPr>
              <a:t>Obvious pitfalls are the tails/heads of letters.</a:t>
            </a:r>
            <a:endParaRPr kumimoji="0" lang="en-US" sz="3200" b="1" i="0" u="none" strike="noStrike" kern="1200" cap="none" spc="0" normalizeH="0" baseline="0" noProof="0" dirty="0" smtClean="0">
              <a:ln w="3175">
                <a:noFill/>
              </a:ln>
              <a:solidFill>
                <a:schemeClr val="tx1">
                  <a:lumMod val="95000"/>
                  <a:lumOff val="5000"/>
                </a:schemeClr>
              </a:solidFill>
              <a:effectLst/>
              <a:uLnTx/>
              <a:uFillTx/>
              <a:latin typeface="Consolas" pitchFamily="49" charset="0"/>
              <a:ea typeface="+mn-ea"/>
              <a:cs typeface="Consolas" pitchFamily="49"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Blanket</a:t>
            </a:r>
            <a:r>
              <a:rPr kumimoji="0" lang="en-US" sz="6000" b="1" i="0" u="none" strike="noStrike" kern="1200" cap="none" spc="0" normalizeH="0" noProof="0" dirty="0" smtClean="0">
                <a:ln>
                  <a:noFill/>
                </a:ln>
                <a:solidFill>
                  <a:srgbClr val="C00000"/>
                </a:solidFill>
                <a:effectLst/>
                <a:uLnTx/>
                <a:uFillTx/>
                <a:latin typeface="Consolas" pitchFamily="49" charset="0"/>
                <a:ea typeface="+mj-ea"/>
                <a:cs typeface="Consolas" pitchFamily="49" charset="0"/>
              </a:rPr>
              <a:t> algorithm</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
        <p:nvSpPr>
          <p:cNvPr id="11" name="TextBox 10"/>
          <p:cNvSpPr txBox="1"/>
          <p:nvPr/>
        </p:nvSpPr>
        <p:spPr>
          <a:xfrm>
            <a:off x="0" y="2286000"/>
            <a:ext cx="9144000" cy="4261961"/>
          </a:xfrm>
          <a:prstGeom prst="rect">
            <a:avLst/>
          </a:prstGeom>
          <a:noFill/>
        </p:spPr>
        <p:txBody>
          <a:bodyPr wrap="square" rtlCol="0">
            <a:spAutoFit/>
          </a:bodyPr>
          <a:lstStyle/>
          <a:p>
            <a:pPr>
              <a:buFont typeface="Arial" pitchFamily="34" charset="0"/>
              <a:buChar char="•"/>
            </a:pPr>
            <a:r>
              <a:rPr lang="en-US" sz="1900" b="1" dirty="0" smtClean="0">
                <a:latin typeface="Consolas" pitchFamily="49" charset="0"/>
                <a:cs typeface="Consolas" pitchFamily="49" charset="0"/>
              </a:rPr>
              <a:t> Apply this example to every single pixel along the x-axis. In this example the green pixel is the target or the start pixel (</a:t>
            </a:r>
            <a:r>
              <a:rPr lang="en-US" sz="1900" b="1" dirty="0" err="1" smtClean="0">
                <a:latin typeface="Consolas" pitchFamily="49" charset="0"/>
                <a:cs typeface="Consolas" pitchFamily="49" charset="0"/>
              </a:rPr>
              <a:t>p_i</a:t>
            </a:r>
            <a:r>
              <a:rPr lang="en-US" sz="1900" b="1" dirty="0" smtClean="0">
                <a:latin typeface="Consolas" pitchFamily="49" charset="0"/>
                <a:cs typeface="Consolas" pitchFamily="49" charset="0"/>
              </a:rPr>
              <a:t>).</a:t>
            </a:r>
          </a:p>
          <a:p>
            <a:pPr>
              <a:buFont typeface="Arial" pitchFamily="34" charset="0"/>
              <a:buChar char="•"/>
            </a:pPr>
            <a:r>
              <a:rPr lang="en-US" sz="1900" b="1" dirty="0" smtClean="0">
                <a:latin typeface="Consolas" pitchFamily="49" charset="0"/>
                <a:cs typeface="Consolas" pitchFamily="49" charset="0"/>
              </a:rPr>
              <a:t> Find the bottom most pixel for x (top most if you are blanketing the top, this goes for the rest of these steps WLOG)</a:t>
            </a:r>
          </a:p>
          <a:p>
            <a:pPr>
              <a:buFont typeface="Arial" pitchFamily="34" charset="0"/>
              <a:buChar char="•"/>
            </a:pPr>
            <a:r>
              <a:rPr lang="en-US" sz="1900" b="1" dirty="0" smtClean="0">
                <a:latin typeface="Consolas" pitchFamily="49" charset="0"/>
                <a:cs typeface="Consolas" pitchFamily="49" charset="0"/>
              </a:rPr>
              <a:t> Walk left a pixel and find the bottom most pixel, if the pixel creates a larger slope from the pixel to the best right pixel which in the beginning is </a:t>
            </a:r>
            <a:r>
              <a:rPr lang="en-US" sz="1900" b="1" dirty="0" err="1" smtClean="0">
                <a:latin typeface="Consolas" pitchFamily="49" charset="0"/>
                <a:cs typeface="Consolas" pitchFamily="49" charset="0"/>
              </a:rPr>
              <a:t>p_i</a:t>
            </a:r>
            <a:r>
              <a:rPr lang="en-US" sz="1900" b="1" dirty="0" smtClean="0">
                <a:latin typeface="Consolas" pitchFamily="49" charset="0"/>
                <a:cs typeface="Consolas" pitchFamily="49" charset="0"/>
              </a:rPr>
              <a:t> then keep it as the best left.</a:t>
            </a:r>
          </a:p>
          <a:p>
            <a:pPr>
              <a:buFont typeface="Arial" pitchFamily="34" charset="0"/>
              <a:buChar char="•"/>
            </a:pPr>
            <a:r>
              <a:rPr lang="en-US" sz="1900" b="1" dirty="0" smtClean="0">
                <a:latin typeface="Consolas" pitchFamily="49" charset="0"/>
                <a:cs typeface="Consolas" pitchFamily="49" charset="0"/>
              </a:rPr>
              <a:t> Walk right a pixel and find the bottom most pixel, if the pixel creates a smaller slope from the pixel to the best left (or </a:t>
            </a:r>
            <a:r>
              <a:rPr lang="en-US" sz="1900" b="1" dirty="0" err="1" smtClean="0">
                <a:latin typeface="Consolas" pitchFamily="49" charset="0"/>
                <a:cs typeface="Consolas" pitchFamily="49" charset="0"/>
              </a:rPr>
              <a:t>p_i</a:t>
            </a:r>
            <a:r>
              <a:rPr lang="en-US" sz="1900" b="1" dirty="0" smtClean="0">
                <a:latin typeface="Consolas" pitchFamily="49" charset="0"/>
                <a:cs typeface="Consolas" pitchFamily="49" charset="0"/>
              </a:rPr>
              <a:t> if there is none) then keep it as the best right.</a:t>
            </a:r>
          </a:p>
          <a:p>
            <a:pPr>
              <a:buFont typeface="Arial" pitchFamily="34" charset="0"/>
              <a:buChar char="•"/>
            </a:pPr>
            <a:r>
              <a:rPr lang="en-US" sz="1900" b="1" dirty="0" smtClean="0">
                <a:latin typeface="Consolas" pitchFamily="49" charset="0"/>
                <a:cs typeface="Consolas" pitchFamily="49" charset="0"/>
              </a:rPr>
              <a:t> Keep the walk going, left, right, left, right, until you’ve walked enough pixels (10 to the left and 10 to the right for this project’s blanketing).</a:t>
            </a:r>
          </a:p>
        </p:txBody>
      </p:sp>
      <p:pic>
        <p:nvPicPr>
          <p:cNvPr id="2050" name="Picture 2"/>
          <p:cNvPicPr>
            <a:picLocks noChangeAspect="1" noChangeArrowheads="1"/>
          </p:cNvPicPr>
          <p:nvPr/>
        </p:nvPicPr>
        <p:blipFill>
          <a:blip r:embed="rId2"/>
          <a:srcRect/>
          <a:stretch>
            <a:fillRect/>
          </a:stretch>
        </p:blipFill>
        <p:spPr bwMode="auto">
          <a:xfrm>
            <a:off x="2971800" y="1143000"/>
            <a:ext cx="2971800" cy="11763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Blanket algorithm</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
        <p:nvSpPr>
          <p:cNvPr id="11" name="TextBox 10"/>
          <p:cNvSpPr txBox="1"/>
          <p:nvPr/>
        </p:nvSpPr>
        <p:spPr>
          <a:xfrm>
            <a:off x="0" y="1066800"/>
            <a:ext cx="9144000" cy="5262979"/>
          </a:xfrm>
          <a:prstGeom prst="rect">
            <a:avLst/>
          </a:prstGeom>
          <a:noFill/>
        </p:spPr>
        <p:txBody>
          <a:bodyPr wrap="square" rtlCol="0">
            <a:spAutoFit/>
          </a:bodyPr>
          <a:lstStyle/>
          <a:p>
            <a:pPr>
              <a:buFont typeface="Arial" pitchFamily="34" charset="0"/>
              <a:buChar char="•"/>
            </a:pPr>
            <a:r>
              <a:rPr lang="en-US" sz="2100" b="1" dirty="0" smtClean="0">
                <a:latin typeface="Consolas" pitchFamily="49" charset="0"/>
                <a:cs typeface="Consolas" pitchFamily="49" charset="0"/>
              </a:rPr>
              <a:t> Also, you may want to ensure that final slopes that are too large are discarded, considering you don’t want a vertical line which would require an infinite slope.  I cut off anything larger than 0.5.</a:t>
            </a:r>
          </a:p>
          <a:p>
            <a:pPr>
              <a:buFont typeface="Arial" pitchFamily="34" charset="0"/>
              <a:buChar char="•"/>
            </a:pPr>
            <a:r>
              <a:rPr lang="en-US" sz="2100" b="1" dirty="0" smtClean="0">
                <a:latin typeface="Consolas" pitchFamily="49" charset="0"/>
                <a:cs typeface="Consolas" pitchFamily="49" charset="0"/>
              </a:rPr>
              <a:t> Once the best fit tangent is found a simple calculation can be made to interpolate where the x would land on the tangent line.</a:t>
            </a:r>
          </a:p>
          <a:p>
            <a:pPr>
              <a:buFont typeface="Arial" pitchFamily="34" charset="0"/>
              <a:buChar char="•"/>
            </a:pPr>
            <a:r>
              <a:rPr lang="en-US" sz="2100" b="1" dirty="0" smtClean="0">
                <a:latin typeface="Consolas" pitchFamily="49" charset="0"/>
                <a:cs typeface="Consolas" pitchFamily="49" charset="0"/>
              </a:rPr>
              <a:t> Now that this has been calculated for every pixel along the x-axis take the new values and smooth them with some simple averaging.  For every pixel in the array average it with the surrounding 10 values.</a:t>
            </a:r>
          </a:p>
          <a:p>
            <a:pPr>
              <a:buFont typeface="Arial" pitchFamily="34" charset="0"/>
              <a:buChar char="•"/>
            </a:pPr>
            <a:r>
              <a:rPr lang="en-US" sz="2100" b="1" dirty="0" smtClean="0">
                <a:latin typeface="Consolas" pitchFamily="49" charset="0"/>
                <a:cs typeface="Consolas" pitchFamily="49" charset="0"/>
              </a:rPr>
              <a:t> That was simple, and solves all ‘</a:t>
            </a:r>
            <a:r>
              <a:rPr lang="en-US" sz="2100" b="1" dirty="0" err="1" smtClean="0">
                <a:latin typeface="Consolas" pitchFamily="49" charset="0"/>
                <a:cs typeface="Consolas" pitchFamily="49" charset="0"/>
              </a:rPr>
              <a:t>ribboning</a:t>
            </a:r>
            <a:r>
              <a:rPr lang="en-US" sz="2100" b="1" dirty="0" smtClean="0">
                <a:latin typeface="Consolas" pitchFamily="49" charset="0"/>
                <a:cs typeface="Consolas" pitchFamily="49" charset="0"/>
              </a:rPr>
              <a:t>’ techniques implemented by every CAPTCHA system.  I’m not sure if this technique already exists or not but like I’ve said I’ve named it the “blanket algorithm”.  But feel free to call it whatever you like.</a:t>
            </a:r>
            <a:endParaRPr lang="en-US" sz="2100" b="1" dirty="0" smtClean="0">
              <a:latin typeface="Consolas" pitchFamily="49" charset="0"/>
              <a:cs typeface="Consolas" pitchFamily="49" charset="0"/>
              <a:sym typeface="Wingdings" pitchFamily="2" charset="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228600" y="1143000"/>
            <a:ext cx="8686800" cy="1981200"/>
          </a:xfrm>
        </p:spPr>
        <p:txBody>
          <a:bodyPr>
            <a:normAutofit fontScale="85000" lnSpcReduction="20000"/>
            <a:scene3d>
              <a:camera prst="orthographicFront"/>
              <a:lightRig rig="threePt" dir="t"/>
            </a:scene3d>
            <a:sp3d prstMaterial="softEdge">
              <a:contourClr>
                <a:schemeClr val="bg1"/>
              </a:contourClr>
            </a:sp3d>
          </a:bodyPr>
          <a:lstStyle/>
          <a:p>
            <a:r>
              <a:rPr lang="en-US" b="1" dirty="0" smtClean="0">
                <a:ln w="3175">
                  <a:noFill/>
                </a:ln>
                <a:solidFill>
                  <a:schemeClr val="tx1">
                    <a:lumMod val="95000"/>
                    <a:lumOff val="5000"/>
                  </a:schemeClr>
                </a:solidFill>
                <a:latin typeface="Consolas" pitchFamily="49" charset="0"/>
                <a:cs typeface="Consolas" pitchFamily="49" charset="0"/>
              </a:rPr>
              <a:t>From here it’s an obvious fix to drop each vertical pixel by their offset. Just average the top and bottom blanket values and drop each pixel in that column down to the floor.</a:t>
            </a:r>
          </a:p>
          <a:p>
            <a:r>
              <a:rPr lang="en-US" b="1" dirty="0" smtClean="0">
                <a:ln w="3175">
                  <a:noFill/>
                </a:ln>
                <a:solidFill>
                  <a:schemeClr val="tx1">
                    <a:lumMod val="95000"/>
                    <a:lumOff val="5000"/>
                  </a:schemeClr>
                </a:solidFill>
                <a:latin typeface="Consolas" pitchFamily="49" charset="0"/>
                <a:cs typeface="Consolas" pitchFamily="49" charset="0"/>
              </a:rPr>
              <a:t>  The results:</a:t>
            </a:r>
          </a:p>
          <a:p>
            <a:endParaRPr lang="en-US"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Vertical ‘</a:t>
            </a:r>
            <a:r>
              <a:rPr lang="en-US" sz="6000" b="1" dirty="0" err="1" smtClean="0">
                <a:solidFill>
                  <a:srgbClr val="C00000"/>
                </a:solidFill>
                <a:latin typeface="Consolas" pitchFamily="49" charset="0"/>
                <a:ea typeface="+mj-ea"/>
                <a:cs typeface="Consolas" pitchFamily="49" charset="0"/>
              </a:rPr>
              <a:t>ribboning</a:t>
            </a:r>
            <a:r>
              <a:rPr lang="en-US" sz="6000" b="1" dirty="0" smtClean="0">
                <a:solidFill>
                  <a:srgbClr val="C00000"/>
                </a:solidFill>
                <a:latin typeface="Consolas" pitchFamily="49" charset="0"/>
                <a:ea typeface="+mj-ea"/>
                <a:cs typeface="Consolas" pitchFamily="49" charset="0"/>
              </a:rPr>
              <a:t>’</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pic>
        <p:nvPicPr>
          <p:cNvPr id="13" name="Picture 2"/>
          <p:cNvPicPr>
            <a:picLocks noChangeAspect="1" noChangeArrowheads="1"/>
          </p:cNvPicPr>
          <p:nvPr/>
        </p:nvPicPr>
        <p:blipFill>
          <a:blip r:embed="rId2"/>
          <a:srcRect/>
          <a:stretch>
            <a:fillRect/>
          </a:stretch>
        </p:blipFill>
        <p:spPr bwMode="auto">
          <a:xfrm>
            <a:off x="228600" y="3200401"/>
            <a:ext cx="3581400" cy="895350"/>
          </a:xfrm>
          <a:prstGeom prst="rect">
            <a:avLst/>
          </a:prstGeom>
          <a:noFill/>
          <a:ln w="9525">
            <a:solidFill>
              <a:schemeClr val="tx1"/>
            </a:solid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4495800" y="3448050"/>
            <a:ext cx="2057400" cy="514350"/>
          </a:xfrm>
          <a:prstGeom prst="rect">
            <a:avLst/>
          </a:prstGeom>
          <a:noFill/>
          <a:ln w="9525">
            <a:solidFill>
              <a:schemeClr val="tx1"/>
            </a:solidFill>
            <a:miter lim="800000"/>
            <a:headEnd/>
            <a:tailEnd/>
          </a:ln>
          <a:effectLst/>
        </p:spPr>
      </p:pic>
      <p:pic>
        <p:nvPicPr>
          <p:cNvPr id="2052" name="Picture 4"/>
          <p:cNvPicPr>
            <a:picLocks noChangeAspect="1" noChangeArrowheads="1"/>
          </p:cNvPicPr>
          <p:nvPr/>
        </p:nvPicPr>
        <p:blipFill>
          <a:blip r:embed="rId4"/>
          <a:srcRect/>
          <a:stretch>
            <a:fillRect/>
          </a:stretch>
        </p:blipFill>
        <p:spPr bwMode="auto">
          <a:xfrm>
            <a:off x="6629400" y="3505200"/>
            <a:ext cx="2286000" cy="418564"/>
          </a:xfrm>
          <a:prstGeom prst="rect">
            <a:avLst/>
          </a:prstGeom>
          <a:noFill/>
          <a:ln w="9525">
            <a:solidFill>
              <a:schemeClr val="tx1"/>
            </a:solidFill>
            <a:miter lim="800000"/>
            <a:headEnd/>
            <a:tailEnd/>
          </a:ln>
          <a:effectLst/>
        </p:spPr>
      </p:pic>
      <p:cxnSp>
        <p:nvCxnSpPr>
          <p:cNvPr id="15" name="Straight Arrow Connector 14"/>
          <p:cNvCxnSpPr/>
          <p:nvPr/>
        </p:nvCxnSpPr>
        <p:spPr>
          <a:xfrm>
            <a:off x="3886200" y="3657600"/>
            <a:ext cx="533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Subtitle 2"/>
          <p:cNvSpPr txBox="1">
            <a:spLocks/>
          </p:cNvSpPr>
          <p:nvPr/>
        </p:nvSpPr>
        <p:spPr>
          <a:xfrm>
            <a:off x="0" y="4267200"/>
            <a:ext cx="9144000" cy="1981200"/>
          </a:xfrm>
          <a:prstGeom prst="rect">
            <a:avLst/>
          </a:prstGeom>
        </p:spPr>
        <p:txBody>
          <a:bodyPr vert="horz" lIns="91440" tIns="45720" rIns="91440" bIns="45720" rtlCol="0">
            <a:normAutofit fontScale="85000" lnSpcReduction="20000"/>
            <a:scene3d>
              <a:camera prst="orthographicFront"/>
              <a:lightRig rig="threePt" dir="t"/>
            </a:scene3d>
            <a:sp3d prstMaterial="softEdge">
              <a:contourClr>
                <a:schemeClr val="bg1"/>
              </a:contourClr>
            </a:sp3d>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1" i="0" u="none" strike="noStrike" kern="1200" cap="none" spc="0" normalizeH="0" baseline="0" noProof="0" dirty="0" smtClean="0">
                <a:ln w="3175">
                  <a:noFill/>
                </a:ln>
                <a:solidFill>
                  <a:schemeClr val="tx1">
                    <a:lumMod val="95000"/>
                    <a:lumOff val="5000"/>
                  </a:schemeClr>
                </a:solidFill>
                <a:effectLst/>
                <a:uLnTx/>
                <a:uFillTx/>
                <a:latin typeface="Consolas" pitchFamily="49" charset="0"/>
                <a:ea typeface="+mn-ea"/>
                <a:cs typeface="Consolas" pitchFamily="49" charset="0"/>
              </a:rPr>
              <a:t>Alright,</a:t>
            </a:r>
            <a:r>
              <a:rPr kumimoji="0" lang="en-US" sz="3200" b="1" i="0" u="none" strike="noStrike" kern="1200" cap="none" spc="0" normalizeH="0" noProof="0" dirty="0" smtClean="0">
                <a:ln w="3175">
                  <a:noFill/>
                </a:ln>
                <a:solidFill>
                  <a:schemeClr val="tx1">
                    <a:lumMod val="95000"/>
                    <a:lumOff val="5000"/>
                  </a:schemeClr>
                </a:solidFill>
                <a:effectLst/>
                <a:uLnTx/>
                <a:uFillTx/>
                <a:latin typeface="Consolas" pitchFamily="49" charset="0"/>
                <a:ea typeface="+mn-ea"/>
                <a:cs typeface="Consolas" pitchFamily="49" charset="0"/>
              </a:rPr>
              <a:t> it’s not perfect, but it’s pretty damn close</a:t>
            </a:r>
            <a:r>
              <a:rPr lang="en-US" sz="3200" b="1" dirty="0" smtClean="0">
                <a:ln w="3175">
                  <a:noFill/>
                </a:ln>
                <a:solidFill>
                  <a:schemeClr val="tx1">
                    <a:lumMod val="95000"/>
                    <a:lumOff val="5000"/>
                  </a:schemeClr>
                </a:solidFill>
                <a:latin typeface="Consolas" pitchFamily="49" charset="0"/>
                <a:cs typeface="Consolas" pitchFamily="49" charset="0"/>
              </a:rPr>
              <a:t>, and </a:t>
            </a:r>
            <a:r>
              <a:rPr kumimoji="0" lang="en-US" sz="3200" b="1" i="0" u="none" strike="noStrike" kern="1200" cap="none" spc="0" normalizeH="0" noProof="0" dirty="0" smtClean="0">
                <a:ln w="3175">
                  <a:noFill/>
                </a:ln>
                <a:solidFill>
                  <a:schemeClr val="tx1">
                    <a:lumMod val="95000"/>
                    <a:lumOff val="5000"/>
                  </a:schemeClr>
                </a:solidFill>
                <a:effectLst/>
                <a:uLnTx/>
                <a:uFillTx/>
                <a:latin typeface="Consolas" pitchFamily="49" charset="0"/>
                <a:ea typeface="+mn-ea"/>
                <a:cs typeface="Consolas" pitchFamily="49" charset="0"/>
              </a:rPr>
              <a:t>remember that all I promised was &gt;=10%</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1" i="0" u="none" strike="noStrike" kern="1200" cap="none" spc="0" normalizeH="0" noProof="0" dirty="0" smtClean="0">
                <a:ln w="3175">
                  <a:noFill/>
                </a:ln>
                <a:solidFill>
                  <a:schemeClr val="tx1">
                    <a:lumMod val="95000"/>
                    <a:lumOff val="5000"/>
                  </a:schemeClr>
                </a:solidFill>
                <a:effectLst/>
                <a:uLnTx/>
                <a:uFillTx/>
                <a:latin typeface="Consolas" pitchFamily="49" charset="0"/>
                <a:ea typeface="+mn-ea"/>
                <a:cs typeface="Consolas" pitchFamily="49" charset="0"/>
              </a:rPr>
              <a:t>Let’s discuss some other distortions that we aren’t going to do anything about…</a:t>
            </a:r>
            <a:endParaRPr kumimoji="0" lang="en-US" sz="3200" b="1" i="0" u="none" strike="noStrike" kern="1200" cap="none" spc="0" normalizeH="0" baseline="0" noProof="0" dirty="0" smtClean="0">
              <a:ln w="3175">
                <a:noFill/>
              </a:ln>
              <a:solidFill>
                <a:schemeClr val="tx1">
                  <a:lumMod val="95000"/>
                  <a:lumOff val="5000"/>
                </a:schemeClr>
              </a:solidFill>
              <a:effectLst/>
              <a:uLnTx/>
              <a:uFillTx/>
              <a:latin typeface="Consolas" pitchFamily="49" charset="0"/>
              <a:ea typeface="+mn-ea"/>
              <a:cs typeface="Consolas" pitchFamily="49"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228600" y="1371600"/>
            <a:ext cx="8686800" cy="1219200"/>
          </a:xfrm>
        </p:spPr>
        <p:txBody>
          <a:bodyPr>
            <a:scene3d>
              <a:camera prst="orthographicFront"/>
              <a:lightRig rig="threePt" dir="t"/>
            </a:scene3d>
            <a:sp3d prstMaterial="softEdge">
              <a:contourClr>
                <a:schemeClr val="bg1"/>
              </a:contourClr>
            </a:sp3d>
          </a:bodyPr>
          <a:lstStyle/>
          <a:p>
            <a:r>
              <a:rPr lang="en-US" sz="4000" b="1" dirty="0" err="1" smtClean="0">
                <a:ln w="3175">
                  <a:noFill/>
                </a:ln>
                <a:solidFill>
                  <a:schemeClr val="tx1">
                    <a:lumMod val="95000"/>
                    <a:lumOff val="5000"/>
                  </a:schemeClr>
                </a:solidFill>
                <a:latin typeface="Consolas" pitchFamily="49" charset="0"/>
                <a:cs typeface="Consolas" pitchFamily="49" charset="0"/>
              </a:rPr>
              <a:t>Ya</a:t>
            </a:r>
            <a:r>
              <a:rPr lang="en-US" sz="4000" b="1" dirty="0" smtClean="0">
                <a:ln w="3175">
                  <a:noFill/>
                </a:ln>
                <a:solidFill>
                  <a:schemeClr val="tx1">
                    <a:lumMod val="95000"/>
                    <a:lumOff val="5000"/>
                  </a:schemeClr>
                </a:solidFill>
                <a:latin typeface="Consolas" pitchFamily="49" charset="0"/>
                <a:cs typeface="Consolas" pitchFamily="49" charset="0"/>
              </a:rPr>
              <a:t> know, </a:t>
            </a:r>
            <a:r>
              <a:rPr lang="en-US" sz="4000" b="1" dirty="0" err="1" smtClean="0">
                <a:ln w="3175">
                  <a:noFill/>
                </a:ln>
                <a:solidFill>
                  <a:schemeClr val="tx1">
                    <a:lumMod val="95000"/>
                    <a:lumOff val="5000"/>
                  </a:schemeClr>
                </a:solidFill>
                <a:latin typeface="Consolas" pitchFamily="49" charset="0"/>
                <a:cs typeface="Consolas" pitchFamily="49" charset="0"/>
              </a:rPr>
              <a:t>reCAPTCHA</a:t>
            </a:r>
            <a:r>
              <a:rPr lang="en-US" sz="4000" b="1" dirty="0" smtClean="0">
                <a:ln w="3175">
                  <a:noFill/>
                </a:ln>
                <a:solidFill>
                  <a:schemeClr val="tx1">
                    <a:lumMod val="95000"/>
                    <a:lumOff val="5000"/>
                  </a:schemeClr>
                </a:solidFill>
                <a:latin typeface="Consolas" pitchFamily="49" charset="0"/>
                <a:cs typeface="Consolas" pitchFamily="49" charset="0"/>
              </a:rPr>
              <a:t>.  </a:t>
            </a:r>
          </a:p>
          <a:p>
            <a:endParaRPr lang="en-US"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fontScale="92500"/>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What the hell is this?</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pic>
        <p:nvPicPr>
          <p:cNvPr id="11" name="Picture 10"/>
          <p:cNvPicPr>
            <a:picLocks noChangeAspect="1"/>
          </p:cNvPicPr>
          <p:nvPr/>
        </p:nvPicPr>
        <p:blipFill>
          <a:blip r:embed="rId2"/>
          <a:srcRect/>
          <a:stretch>
            <a:fillRect/>
          </a:stretch>
        </p:blipFill>
        <p:spPr bwMode="auto">
          <a:xfrm>
            <a:off x="2819400" y="2514600"/>
            <a:ext cx="3609474" cy="685800"/>
          </a:xfrm>
          <a:prstGeom prst="rect">
            <a:avLst/>
          </a:prstGeom>
          <a:noFill/>
          <a:ln w="9525">
            <a:solidFill>
              <a:schemeClr val="tx1"/>
            </a:solidFill>
            <a:miter lim="800000"/>
            <a:headEnd/>
            <a:tailEnd/>
          </a:ln>
        </p:spPr>
      </p:pic>
      <p:sp>
        <p:nvSpPr>
          <p:cNvPr id="13" name="Subtitle 2"/>
          <p:cNvSpPr txBox="1">
            <a:spLocks/>
          </p:cNvSpPr>
          <p:nvPr/>
        </p:nvSpPr>
        <p:spPr>
          <a:xfrm>
            <a:off x="228600" y="3352800"/>
            <a:ext cx="8686800" cy="2895600"/>
          </a:xfrm>
          <a:prstGeom prst="rect">
            <a:avLst/>
          </a:prstGeom>
        </p:spPr>
        <p:txBody>
          <a:bodyPr vert="horz" lIns="91440" tIns="45720" rIns="91440" bIns="45720" rtlCol="0">
            <a:normAutofit fontScale="92500" lnSpcReduction="20000"/>
            <a:scene3d>
              <a:camera prst="orthographicFront"/>
              <a:lightRig rig="threePt" dir="t"/>
            </a:scene3d>
            <a:sp3d prstMaterial="softEdge">
              <a:contourClr>
                <a:schemeClr val="bg1"/>
              </a:contourClr>
            </a:sp3d>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b="1" dirty="0" smtClean="0">
                <a:ln w="3175">
                  <a:noFill/>
                </a:ln>
                <a:solidFill>
                  <a:schemeClr val="tx1">
                    <a:lumMod val="95000"/>
                    <a:lumOff val="5000"/>
                  </a:schemeClr>
                </a:solidFill>
                <a:latin typeface="Consolas" pitchFamily="49" charset="0"/>
                <a:cs typeface="Consolas" pitchFamily="49" charset="0"/>
              </a:rPr>
              <a:t>Familiar? If you do not recognize the above image by now it may be time to visit another track, and also start using the internet.  Otherwise stick around to learn how to develop an automated solution to defeat this at least once every ten attempts.</a:t>
            </a:r>
            <a:endParaRPr kumimoji="0" lang="en-US" sz="3200" b="1" i="0" u="none" strike="noStrike" kern="1200" cap="none" spc="0" normalizeH="0" baseline="0" noProof="0" dirty="0" smtClean="0">
              <a:ln w="3175">
                <a:noFill/>
              </a:ln>
              <a:solidFill>
                <a:schemeClr val="tx1">
                  <a:lumMod val="95000"/>
                  <a:lumOff val="5000"/>
                </a:schemeClr>
              </a:solidFill>
              <a:effectLst/>
              <a:uLnTx/>
              <a:uFillTx/>
              <a:latin typeface="Consolas" pitchFamily="49" charset="0"/>
              <a:ea typeface="+mn-ea"/>
              <a:cs typeface="Consolas" pitchFamily="49" charset="0"/>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1" i="0" u="none" strike="noStrike" kern="1200" cap="none" spc="0" normalizeH="0" baseline="0" noProof="0" dirty="0" smtClean="0">
              <a:ln w="3175">
                <a:noFill/>
              </a:ln>
              <a:solidFill>
                <a:schemeClr val="tx1">
                  <a:lumMod val="95000"/>
                  <a:lumOff val="5000"/>
                </a:schemeClr>
              </a:solidFill>
              <a:effectLst/>
              <a:uLnTx/>
              <a:uFillTx/>
              <a:latin typeface="Consolas" pitchFamily="49" charset="0"/>
              <a:ea typeface="+mn-ea"/>
              <a:cs typeface="Consolas" pitchFamily="49"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228600" y="2057400"/>
            <a:ext cx="4191000" cy="838200"/>
          </a:xfrm>
        </p:spPr>
        <p:txBody>
          <a:bodyPr>
            <a:normAutofit fontScale="92500" lnSpcReduction="20000"/>
            <a:scene3d>
              <a:camera prst="orthographicFront"/>
              <a:lightRig rig="threePt" dir="t"/>
            </a:scene3d>
            <a:sp3d prstMaterial="softEdge">
              <a:contourClr>
                <a:schemeClr val="bg1"/>
              </a:contourClr>
            </a:sp3d>
          </a:bodyPr>
          <a:lstStyle/>
          <a:p>
            <a:r>
              <a:rPr lang="en-US" b="1" dirty="0" smtClean="0">
                <a:ln w="3175">
                  <a:noFill/>
                </a:ln>
                <a:solidFill>
                  <a:schemeClr val="tx1">
                    <a:lumMod val="95000"/>
                    <a:lumOff val="5000"/>
                  </a:schemeClr>
                </a:solidFill>
                <a:latin typeface="Consolas" pitchFamily="49" charset="0"/>
                <a:cs typeface="Consolas" pitchFamily="49" charset="0"/>
              </a:rPr>
              <a:t>Old </a:t>
            </a:r>
            <a:r>
              <a:rPr lang="en-US" b="1" dirty="0" err="1" smtClean="0">
                <a:ln w="3175">
                  <a:noFill/>
                </a:ln>
                <a:solidFill>
                  <a:schemeClr val="tx1">
                    <a:lumMod val="95000"/>
                    <a:lumOff val="5000"/>
                  </a:schemeClr>
                </a:solidFill>
                <a:latin typeface="Consolas" pitchFamily="49" charset="0"/>
                <a:cs typeface="Consolas" pitchFamily="49" charset="0"/>
              </a:rPr>
              <a:t>reCAPTCHA</a:t>
            </a:r>
            <a:r>
              <a:rPr lang="en-US" b="1" dirty="0" smtClean="0">
                <a:ln w="3175">
                  <a:noFill/>
                </a:ln>
                <a:solidFill>
                  <a:schemeClr val="tx1">
                    <a:lumMod val="95000"/>
                    <a:lumOff val="5000"/>
                  </a:schemeClr>
                </a:solidFill>
                <a:latin typeface="Consolas" pitchFamily="49" charset="0"/>
                <a:cs typeface="Consolas" pitchFamily="49" charset="0"/>
              </a:rPr>
              <a:t> from 2007</a:t>
            </a:r>
          </a:p>
          <a:p>
            <a:endParaRPr lang="en-US"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fontScale="62500" lnSpcReduction="20000"/>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Character Dilation/Natural </a:t>
            </a:r>
            <a:r>
              <a:rPr lang="en-US" sz="6000" b="1" dirty="0" smtClean="0">
                <a:solidFill>
                  <a:srgbClr val="C00000"/>
                </a:solidFill>
                <a:latin typeface="Consolas" pitchFamily="49" charset="0"/>
                <a:ea typeface="+mj-ea"/>
                <a:cs typeface="Consolas" pitchFamily="49" charset="0"/>
              </a:rPr>
              <a:t>D</a:t>
            </a:r>
            <a:r>
              <a:rPr kumimoji="0" lang="en-US" sz="6000" b="1" i="0" u="none" strike="noStrike" kern="1200" cap="none" spc="0" normalizeH="0" baseline="0" noProof="0" dirty="0" err="1" smtClean="0">
                <a:ln>
                  <a:noFill/>
                </a:ln>
                <a:solidFill>
                  <a:srgbClr val="C00000"/>
                </a:solidFill>
                <a:effectLst/>
                <a:uLnTx/>
                <a:uFillTx/>
                <a:latin typeface="Consolas" pitchFamily="49" charset="0"/>
                <a:ea typeface="+mj-ea"/>
                <a:cs typeface="Consolas" pitchFamily="49" charset="0"/>
              </a:rPr>
              <a:t>istortions</a:t>
            </a: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/Old Distortions</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pic>
        <p:nvPicPr>
          <p:cNvPr id="3074" name="Picture 2"/>
          <p:cNvPicPr>
            <a:picLocks noChangeAspect="1" noChangeArrowheads="1"/>
          </p:cNvPicPr>
          <p:nvPr/>
        </p:nvPicPr>
        <p:blipFill>
          <a:blip r:embed="rId2"/>
          <a:srcRect/>
          <a:stretch>
            <a:fillRect/>
          </a:stretch>
        </p:blipFill>
        <p:spPr bwMode="auto">
          <a:xfrm>
            <a:off x="990600" y="1371600"/>
            <a:ext cx="2857500" cy="542925"/>
          </a:xfrm>
          <a:prstGeom prst="rect">
            <a:avLst/>
          </a:prstGeom>
          <a:noFill/>
          <a:ln w="9525">
            <a:solidFill>
              <a:schemeClr val="tx1"/>
            </a:solidFill>
            <a:miter lim="800000"/>
            <a:headEnd/>
            <a:tailEnd/>
          </a:ln>
          <a:effectLst/>
        </p:spPr>
      </p:pic>
      <p:pic>
        <p:nvPicPr>
          <p:cNvPr id="11" name="Picture 10"/>
          <p:cNvPicPr>
            <a:picLocks noChangeAspect="1"/>
          </p:cNvPicPr>
          <p:nvPr/>
        </p:nvPicPr>
        <p:blipFill>
          <a:blip r:embed="rId3"/>
          <a:srcRect/>
          <a:stretch>
            <a:fillRect/>
          </a:stretch>
        </p:blipFill>
        <p:spPr bwMode="auto">
          <a:xfrm>
            <a:off x="4572000" y="1295400"/>
            <a:ext cx="3609474" cy="685800"/>
          </a:xfrm>
          <a:prstGeom prst="rect">
            <a:avLst/>
          </a:prstGeom>
          <a:noFill/>
          <a:ln w="9525">
            <a:solidFill>
              <a:schemeClr val="tx1"/>
            </a:solidFill>
            <a:miter lim="800000"/>
            <a:headEnd/>
            <a:tailEnd/>
          </a:ln>
        </p:spPr>
      </p:pic>
      <p:sp>
        <p:nvSpPr>
          <p:cNvPr id="13" name="Subtitle 2"/>
          <p:cNvSpPr txBox="1">
            <a:spLocks/>
          </p:cNvSpPr>
          <p:nvPr/>
        </p:nvSpPr>
        <p:spPr>
          <a:xfrm>
            <a:off x="4343400" y="1981200"/>
            <a:ext cx="4191000" cy="914400"/>
          </a:xfrm>
          <a:prstGeom prst="rect">
            <a:avLst/>
          </a:prstGeom>
        </p:spPr>
        <p:txBody>
          <a:bodyPr vert="horz" lIns="91440" tIns="45720" rIns="91440" bIns="45720" rtlCol="0">
            <a:normAutofit/>
            <a:scene3d>
              <a:camera prst="orthographicFront"/>
              <a:lightRig rig="threePt" dir="t"/>
            </a:scene3d>
            <a:sp3d prstMaterial="softEdge">
              <a:contourClr>
                <a:schemeClr val="bg1"/>
              </a:contourClr>
            </a:sp3d>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000" b="1" dirty="0" smtClean="0">
                <a:ln w="3175">
                  <a:noFill/>
                </a:ln>
                <a:solidFill>
                  <a:schemeClr val="tx1">
                    <a:lumMod val="95000"/>
                    <a:lumOff val="5000"/>
                  </a:schemeClr>
                </a:solidFill>
                <a:latin typeface="Consolas" pitchFamily="49" charset="0"/>
                <a:cs typeface="Consolas" pitchFamily="49" charset="0"/>
              </a:rPr>
              <a:t>Current</a:t>
            </a:r>
            <a:r>
              <a:rPr kumimoji="0" lang="en-US" sz="3000" b="1" i="0" u="none" strike="noStrike" kern="1200" cap="none" spc="0" normalizeH="0" baseline="0" noProof="0" dirty="0" smtClean="0">
                <a:ln w="3175">
                  <a:noFill/>
                </a:ln>
                <a:solidFill>
                  <a:schemeClr val="tx1">
                    <a:lumMod val="95000"/>
                    <a:lumOff val="5000"/>
                  </a:schemeClr>
                </a:solidFill>
                <a:effectLst/>
                <a:uLnTx/>
                <a:uFillTx/>
                <a:latin typeface="Consolas" pitchFamily="49" charset="0"/>
                <a:ea typeface="+mn-ea"/>
                <a:cs typeface="Consolas" pitchFamily="49" charset="0"/>
              </a:rPr>
              <a:t> </a:t>
            </a:r>
            <a:r>
              <a:rPr kumimoji="0" lang="en-US" sz="3000" b="1" i="0" u="none" strike="noStrike" kern="1200" cap="none" spc="0" normalizeH="0" baseline="0" noProof="0" dirty="0" err="1" smtClean="0">
                <a:ln w="3175">
                  <a:noFill/>
                </a:ln>
                <a:solidFill>
                  <a:schemeClr val="tx1">
                    <a:lumMod val="95000"/>
                    <a:lumOff val="5000"/>
                  </a:schemeClr>
                </a:solidFill>
                <a:effectLst/>
                <a:uLnTx/>
                <a:uFillTx/>
                <a:latin typeface="Consolas" pitchFamily="49" charset="0"/>
                <a:ea typeface="+mn-ea"/>
                <a:cs typeface="Consolas" pitchFamily="49" charset="0"/>
              </a:rPr>
              <a:t>reCAPTCHA</a:t>
            </a:r>
            <a:endParaRPr kumimoji="0" lang="en-US" sz="3000" b="1" i="0" u="none" strike="noStrike" kern="1200" cap="none" spc="0" normalizeH="0" baseline="0" noProof="0" dirty="0" smtClean="0">
              <a:ln w="3175">
                <a:noFill/>
              </a:ln>
              <a:solidFill>
                <a:schemeClr val="tx1">
                  <a:lumMod val="95000"/>
                  <a:lumOff val="5000"/>
                </a:schemeClr>
              </a:solidFill>
              <a:effectLst/>
              <a:uLnTx/>
              <a:uFillTx/>
              <a:latin typeface="Consolas" pitchFamily="49" charset="0"/>
              <a:ea typeface="+mn-ea"/>
              <a:cs typeface="Consolas" pitchFamily="49" charset="0"/>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000" b="1" i="0" u="none" strike="noStrike" kern="1200" cap="none" spc="0" normalizeH="0" baseline="0" noProof="0" dirty="0" smtClean="0">
              <a:ln w="3175">
                <a:noFill/>
              </a:ln>
              <a:solidFill>
                <a:schemeClr val="tx1">
                  <a:lumMod val="95000"/>
                  <a:lumOff val="5000"/>
                </a:schemeClr>
              </a:solidFill>
              <a:effectLst/>
              <a:uLnTx/>
              <a:uFillTx/>
              <a:latin typeface="Consolas" pitchFamily="49" charset="0"/>
              <a:ea typeface="+mn-ea"/>
              <a:cs typeface="Consolas" pitchFamily="49" charset="0"/>
            </a:endParaRPr>
          </a:p>
        </p:txBody>
      </p:sp>
      <p:sp>
        <p:nvSpPr>
          <p:cNvPr id="14" name="Subtitle 2"/>
          <p:cNvSpPr txBox="1">
            <a:spLocks/>
          </p:cNvSpPr>
          <p:nvPr/>
        </p:nvSpPr>
        <p:spPr>
          <a:xfrm>
            <a:off x="381000" y="2971800"/>
            <a:ext cx="8534400" cy="1752600"/>
          </a:xfrm>
          <a:prstGeom prst="rect">
            <a:avLst/>
          </a:prstGeom>
        </p:spPr>
        <p:txBody>
          <a:bodyPr vert="horz" lIns="91440" tIns="45720" rIns="91440" bIns="45720" rtlCol="0">
            <a:normAutofit fontScale="70000" lnSpcReduction="20000"/>
            <a:scene3d>
              <a:camera prst="orthographicFront"/>
              <a:lightRig rig="threePt" dir="t"/>
            </a:scene3d>
            <a:sp3d prstMaterial="softEdge">
              <a:contourClr>
                <a:schemeClr val="bg1"/>
              </a:contourClr>
            </a:sp3d>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b="1" dirty="0" smtClean="0">
                <a:ln w="3175">
                  <a:noFill/>
                </a:ln>
                <a:solidFill>
                  <a:schemeClr val="tx1">
                    <a:lumMod val="95000"/>
                    <a:lumOff val="5000"/>
                  </a:schemeClr>
                </a:solidFill>
                <a:latin typeface="Consolas" pitchFamily="49" charset="0"/>
                <a:cs typeface="Consolas" pitchFamily="49" charset="0"/>
              </a:rPr>
              <a:t>Character dilation in the current version of </a:t>
            </a:r>
            <a:r>
              <a:rPr lang="en-US" sz="3200" b="1" dirty="0" err="1" smtClean="0">
                <a:ln w="3175">
                  <a:noFill/>
                </a:ln>
                <a:solidFill>
                  <a:schemeClr val="tx1">
                    <a:lumMod val="95000"/>
                    <a:lumOff val="5000"/>
                  </a:schemeClr>
                </a:solidFill>
                <a:latin typeface="Consolas" pitchFamily="49" charset="0"/>
                <a:cs typeface="Consolas" pitchFamily="49" charset="0"/>
              </a:rPr>
              <a:t>reCAPTCHA</a:t>
            </a:r>
            <a:r>
              <a:rPr lang="en-US" sz="3200" b="1" dirty="0" smtClean="0">
                <a:ln w="3175">
                  <a:noFill/>
                </a:ln>
                <a:solidFill>
                  <a:schemeClr val="tx1">
                    <a:lumMod val="95000"/>
                    <a:lumOff val="5000"/>
                  </a:schemeClr>
                </a:solidFill>
                <a:latin typeface="Consolas" pitchFamily="49" charset="0"/>
                <a:cs typeface="Consolas" pitchFamily="49" charset="0"/>
              </a:rPr>
              <a:t> makes decoding significantly more challenging. Character segmentation is the largest challenge for many CAPTCHA crackers/OCRs. The old CAPTCHA was an absolute joke.  </a:t>
            </a:r>
          </a:p>
          <a:p>
            <a:pPr marL="0" marR="0" lvl="0" indent="0" algn="ctr" defTabSz="914400" rtl="0" eaLnBrk="1" fontAlgn="auto" latinLnBrk="0" hangingPunct="1">
              <a:lnSpc>
                <a:spcPct val="100000"/>
              </a:lnSpc>
              <a:spcBef>
                <a:spcPct val="20000"/>
              </a:spcBef>
              <a:spcAft>
                <a:spcPts val="0"/>
              </a:spcAft>
              <a:buClrTx/>
              <a:buSzTx/>
              <a:tabLst/>
              <a:defRPr/>
            </a:pPr>
            <a:endParaRPr lang="en-US" sz="3200" b="1" dirty="0" smtClean="0">
              <a:ln w="3175">
                <a:noFill/>
              </a:ln>
              <a:solidFill>
                <a:schemeClr val="tx1">
                  <a:lumMod val="95000"/>
                  <a:lumOff val="5000"/>
                </a:schemeClr>
              </a:solidFill>
              <a:latin typeface="Consolas" pitchFamily="49" charset="0"/>
              <a:cs typeface="Consolas" pitchFamily="49" charset="0"/>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Char char="•"/>
              <a:tabLst/>
              <a:defRPr/>
            </a:pPr>
            <a:endParaRPr lang="en-US" sz="3200" b="1" dirty="0" smtClean="0">
              <a:ln w="3175">
                <a:noFill/>
              </a:ln>
              <a:solidFill>
                <a:schemeClr val="tx1">
                  <a:lumMod val="95000"/>
                  <a:lumOff val="5000"/>
                </a:schemeClr>
              </a:solidFill>
              <a:latin typeface="Consolas" pitchFamily="49" charset="0"/>
              <a:cs typeface="Consolas" pitchFamily="49" charset="0"/>
            </a:endParaRPr>
          </a:p>
        </p:txBody>
      </p:sp>
      <p:sp>
        <p:nvSpPr>
          <p:cNvPr id="15" name="Subtitle 2"/>
          <p:cNvSpPr txBox="1">
            <a:spLocks/>
          </p:cNvSpPr>
          <p:nvPr/>
        </p:nvSpPr>
        <p:spPr>
          <a:xfrm>
            <a:off x="381000" y="4343400"/>
            <a:ext cx="8534400" cy="1981200"/>
          </a:xfrm>
          <a:prstGeom prst="rect">
            <a:avLst/>
          </a:prstGeom>
        </p:spPr>
        <p:txBody>
          <a:bodyPr vert="horz" lIns="91440" tIns="45720" rIns="91440" bIns="45720" rtlCol="0">
            <a:normAutofit/>
            <a:scene3d>
              <a:camera prst="orthographicFront"/>
              <a:lightRig rig="threePt" dir="t"/>
            </a:scene3d>
            <a:sp3d prstMaterial="softEdge">
              <a:contourClr>
                <a:schemeClr val="bg1"/>
              </a:contourClr>
            </a:sp3d>
          </a:bodyPr>
          <a:lstStyle/>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b="1" dirty="0" smtClean="0">
                <a:ln w="3175">
                  <a:noFill/>
                </a:ln>
                <a:solidFill>
                  <a:schemeClr val="tx1">
                    <a:lumMod val="95000"/>
                    <a:lumOff val="5000"/>
                  </a:schemeClr>
                </a:solidFill>
                <a:latin typeface="Consolas" pitchFamily="49" charset="0"/>
                <a:cs typeface="Consolas" pitchFamily="49" charset="0"/>
              </a:rPr>
              <a:t> Anti-aliasing exploits</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b="1" dirty="0" smtClean="0">
                <a:ln w="3175">
                  <a:noFill/>
                </a:ln>
                <a:solidFill>
                  <a:schemeClr val="tx1">
                    <a:lumMod val="95000"/>
                    <a:lumOff val="5000"/>
                  </a:schemeClr>
                </a:solidFill>
                <a:latin typeface="Consolas" pitchFamily="49" charset="0"/>
                <a:cs typeface="Consolas" pitchFamily="49" charset="0"/>
              </a:rPr>
              <a:t> OCR Failures generate ‘natural’ word distortions.</a:t>
            </a:r>
          </a:p>
          <a:p>
            <a:pPr marL="0" marR="0" lvl="0" indent="0" algn="ctr" defTabSz="914400" rtl="0" eaLnBrk="1" fontAlgn="auto" latinLnBrk="0" hangingPunct="1">
              <a:lnSpc>
                <a:spcPct val="100000"/>
              </a:lnSpc>
              <a:spcBef>
                <a:spcPct val="20000"/>
              </a:spcBef>
              <a:spcAft>
                <a:spcPts val="0"/>
              </a:spcAft>
              <a:buClrTx/>
              <a:buSzTx/>
              <a:buFont typeface="Arial" pitchFamily="34" charset="0"/>
              <a:buChar char="•"/>
              <a:tabLst/>
              <a:defRPr/>
            </a:pPr>
            <a:endParaRPr lang="en-US" sz="3200" b="1" dirty="0" smtClean="0">
              <a:ln w="3175">
                <a:noFill/>
              </a:ln>
              <a:solidFill>
                <a:schemeClr val="tx1">
                  <a:lumMod val="95000"/>
                  <a:lumOff val="5000"/>
                </a:schemeClr>
              </a:solidFill>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228600" y="1371600"/>
            <a:ext cx="8686800" cy="914400"/>
          </a:xfrm>
        </p:spPr>
        <p:txBody>
          <a:bodyPr>
            <a:scene3d>
              <a:camera prst="orthographicFront"/>
              <a:lightRig rig="threePt" dir="t"/>
            </a:scene3d>
            <a:sp3d prstMaterial="softEdge">
              <a:contourClr>
                <a:schemeClr val="bg1"/>
              </a:contourClr>
            </a:sp3d>
          </a:bodyPr>
          <a:lstStyle/>
          <a:p>
            <a:r>
              <a:rPr lang="en-US" b="1" dirty="0" smtClean="0">
                <a:ln w="3175">
                  <a:noFill/>
                </a:ln>
                <a:solidFill>
                  <a:schemeClr val="tx1">
                    <a:lumMod val="95000"/>
                    <a:lumOff val="5000"/>
                  </a:schemeClr>
                </a:solidFill>
                <a:latin typeface="Consolas" pitchFamily="49" charset="0"/>
                <a:cs typeface="Consolas" pitchFamily="49" charset="0"/>
              </a:rPr>
              <a:t>Well, sort of. </a:t>
            </a:r>
          </a:p>
          <a:p>
            <a:endParaRPr lang="en-US"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fontScale="92500"/>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Character Segmentation</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
        <p:nvSpPr>
          <p:cNvPr id="11" name="Subtitle 2"/>
          <p:cNvSpPr txBox="1">
            <a:spLocks/>
          </p:cNvSpPr>
          <p:nvPr/>
        </p:nvSpPr>
        <p:spPr>
          <a:xfrm>
            <a:off x="228600" y="2514600"/>
            <a:ext cx="8686800" cy="3581400"/>
          </a:xfrm>
          <a:prstGeom prst="rect">
            <a:avLst/>
          </a:prstGeom>
        </p:spPr>
        <p:txBody>
          <a:bodyPr vert="horz" lIns="91440" tIns="45720" rIns="91440" bIns="45720" rtlCol="0">
            <a:normAutofit lnSpcReduction="10000"/>
            <a:scene3d>
              <a:camera prst="orthographicFront"/>
              <a:lightRig rig="threePt" dir="t"/>
            </a:scene3d>
            <a:sp3d prstMaterial="softEdge">
              <a:contourClr>
                <a:schemeClr val="bg1"/>
              </a:contourClr>
            </a:sp3d>
          </a:bodyPr>
          <a:lstStyle/>
          <a:p>
            <a:pPr lvl="0">
              <a:spcBef>
                <a:spcPct val="20000"/>
              </a:spcBef>
              <a:buFont typeface="Arial" pitchFamily="34" charset="0"/>
              <a:buChar char="•"/>
            </a:pPr>
            <a:r>
              <a:rPr lang="en-US" sz="3200" b="1" dirty="0" smtClean="0">
                <a:ln w="3175">
                  <a:noFill/>
                </a:ln>
                <a:solidFill>
                  <a:schemeClr val="tx1">
                    <a:lumMod val="95000"/>
                    <a:lumOff val="5000"/>
                  </a:schemeClr>
                </a:solidFill>
                <a:latin typeface="Consolas" pitchFamily="49" charset="0"/>
                <a:cs typeface="Consolas" pitchFamily="49" charset="0"/>
              </a:rPr>
              <a:t> Brute forcing character start/stop points along x-axis</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b="1" dirty="0" smtClean="0">
                <a:ln w="3175">
                  <a:noFill/>
                </a:ln>
                <a:solidFill>
                  <a:schemeClr val="tx1">
                    <a:lumMod val="95000"/>
                    <a:lumOff val="5000"/>
                  </a:schemeClr>
                </a:solidFill>
                <a:latin typeface="Consolas" pitchFamily="49" charset="0"/>
                <a:cs typeface="Consolas" pitchFamily="49" charset="0"/>
              </a:rPr>
              <a:t> Or better yet, how about a bunch of educated guesses.</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b="1" dirty="0" smtClean="0">
                <a:ln w="3175">
                  <a:noFill/>
                </a:ln>
                <a:solidFill>
                  <a:schemeClr val="tx1">
                    <a:lumMod val="95000"/>
                    <a:lumOff val="5000"/>
                  </a:schemeClr>
                </a:solidFill>
                <a:latin typeface="Consolas" pitchFamily="49" charset="0"/>
                <a:cs typeface="Consolas" pitchFamily="49" charset="0"/>
              </a:rPr>
              <a:t> CMAPs and their training/usage</a:t>
            </a: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b="1" dirty="0" smtClean="0">
                <a:ln w="3175">
                  <a:noFill/>
                </a:ln>
                <a:solidFill>
                  <a:schemeClr val="tx1">
                    <a:lumMod val="95000"/>
                    <a:lumOff val="5000"/>
                  </a:schemeClr>
                </a:solidFill>
                <a:latin typeface="Consolas" pitchFamily="49" charset="0"/>
                <a:cs typeface="Consolas" pitchFamily="49" charset="0"/>
              </a:rPr>
              <a:t> Why I use CMAPs instead of a Neural Network</a:t>
            </a:r>
          </a:p>
          <a:p>
            <a:pPr marL="0" marR="0" lvl="0" indent="0" defTabSz="914400" rtl="0" eaLnBrk="1" fontAlgn="auto" latinLnBrk="0" hangingPunct="1">
              <a:lnSpc>
                <a:spcPct val="100000"/>
              </a:lnSpc>
              <a:spcBef>
                <a:spcPct val="20000"/>
              </a:spcBef>
              <a:spcAft>
                <a:spcPts val="0"/>
              </a:spcAft>
              <a:buClrTx/>
              <a:buSzTx/>
              <a:tabLst/>
              <a:defRPr/>
            </a:pPr>
            <a:endParaRPr lang="en-US" sz="3200" b="1" dirty="0" smtClean="0">
              <a:ln w="3175">
                <a:noFill/>
              </a:ln>
              <a:solidFill>
                <a:schemeClr val="tx1">
                  <a:lumMod val="95000"/>
                  <a:lumOff val="5000"/>
                </a:schemeClr>
              </a:solidFill>
              <a:latin typeface="Consolas" pitchFamily="49" charset="0"/>
              <a:cs typeface="Consolas" pitchFamily="49" charset="0"/>
            </a:endParaRPr>
          </a:p>
          <a:p>
            <a:pPr marL="0" marR="0" lvl="0" indent="0"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smtClean="0">
              <a:ln w="3175">
                <a:noFill/>
              </a:ln>
              <a:solidFill>
                <a:schemeClr val="tx1">
                  <a:lumMod val="95000"/>
                  <a:lumOff val="5000"/>
                </a:schemeClr>
              </a:solidFill>
              <a:effectLst/>
              <a:uLnTx/>
              <a:uFillTx/>
              <a:latin typeface="Consolas" pitchFamily="49" charset="0"/>
              <a:ea typeface="+mn-ea"/>
              <a:cs typeface="Consolas" pitchFamily="49"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0" y="1143000"/>
            <a:ext cx="9144000" cy="914400"/>
          </a:xfrm>
        </p:spPr>
        <p:txBody>
          <a:bodyPr>
            <a:normAutofit fontScale="55000" lnSpcReduction="20000"/>
            <a:scene3d>
              <a:camera prst="orthographicFront"/>
              <a:lightRig rig="threePt" dir="t"/>
            </a:scene3d>
            <a:sp3d prstMaterial="softEdge">
              <a:contourClr>
                <a:schemeClr val="bg1"/>
              </a:contourClr>
            </a:sp3d>
          </a:bodyPr>
          <a:lstStyle/>
          <a:p>
            <a:r>
              <a:rPr lang="en-US" sz="3500" b="1" dirty="0" smtClean="0">
                <a:ln w="3175">
                  <a:noFill/>
                </a:ln>
                <a:solidFill>
                  <a:schemeClr val="tx1">
                    <a:lumMod val="95000"/>
                    <a:lumOff val="5000"/>
                  </a:schemeClr>
                </a:solidFill>
                <a:latin typeface="Consolas" pitchFamily="49" charset="0"/>
                <a:cs typeface="Consolas" pitchFamily="49" charset="0"/>
              </a:rPr>
              <a:t>Let’s find some dips in the top and bottom of the words after a specialized blanket routine of a one pixel left and right tangent line, no slope bias, and a surrounding value smoothing of one.</a:t>
            </a:r>
          </a:p>
          <a:p>
            <a:endParaRPr lang="en-US"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fontScale="92500"/>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Character Segmentation</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pic>
        <p:nvPicPr>
          <p:cNvPr id="4098" name="Picture 2"/>
          <p:cNvPicPr>
            <a:picLocks noChangeAspect="1" noChangeArrowheads="1"/>
          </p:cNvPicPr>
          <p:nvPr/>
        </p:nvPicPr>
        <p:blipFill>
          <a:blip r:embed="rId2"/>
          <a:srcRect/>
          <a:stretch>
            <a:fillRect/>
          </a:stretch>
        </p:blipFill>
        <p:spPr bwMode="auto">
          <a:xfrm>
            <a:off x="983343" y="1981200"/>
            <a:ext cx="3131457" cy="1027510"/>
          </a:xfrm>
          <a:prstGeom prst="rect">
            <a:avLst/>
          </a:prstGeom>
          <a:noFill/>
          <a:ln w="9525">
            <a:solidFill>
              <a:schemeClr val="tx1"/>
            </a:solid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a:off x="4267200" y="1979054"/>
            <a:ext cx="4029075" cy="1021455"/>
          </a:xfrm>
          <a:prstGeom prst="rect">
            <a:avLst/>
          </a:prstGeom>
          <a:noFill/>
          <a:ln w="9525">
            <a:solidFill>
              <a:schemeClr val="tx1"/>
            </a:solidFill>
            <a:miter lim="800000"/>
            <a:headEnd/>
            <a:tailEnd/>
          </a:ln>
          <a:effectLst/>
        </p:spPr>
      </p:pic>
      <p:sp>
        <p:nvSpPr>
          <p:cNvPr id="11" name="Subtitle 2"/>
          <p:cNvSpPr txBox="1">
            <a:spLocks/>
          </p:cNvSpPr>
          <p:nvPr/>
        </p:nvSpPr>
        <p:spPr>
          <a:xfrm>
            <a:off x="0" y="3048000"/>
            <a:ext cx="9144000" cy="3581400"/>
          </a:xfrm>
          <a:prstGeom prst="rect">
            <a:avLst/>
          </a:prstGeom>
        </p:spPr>
        <p:txBody>
          <a:bodyPr vert="horz" lIns="91440" tIns="45720" rIns="91440" bIns="45720" rtlCol="0">
            <a:noAutofit/>
            <a:scene3d>
              <a:camera prst="orthographicFront"/>
              <a:lightRig rig="threePt" dir="t"/>
            </a:scene3d>
            <a:sp3d prstMaterial="softEdge">
              <a:contourClr>
                <a:schemeClr val="bg1"/>
              </a:contourClr>
            </a:sp3d>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1" i="0" u="none" strike="noStrike" kern="1200" cap="none" spc="0" normalizeH="0" baseline="0" noProof="0" dirty="0" smtClean="0">
                <a:ln w="3175">
                  <a:noFill/>
                </a:ln>
                <a:solidFill>
                  <a:schemeClr val="tx1">
                    <a:lumMod val="95000"/>
                    <a:lumOff val="5000"/>
                  </a:schemeClr>
                </a:solidFill>
                <a:effectLst/>
                <a:uLnTx/>
                <a:uFillTx/>
                <a:latin typeface="Consolas" pitchFamily="49" charset="0"/>
                <a:ea typeface="+mn-ea"/>
                <a:cs typeface="Consolas" pitchFamily="49" charset="0"/>
              </a:rPr>
              <a:t>Each</a:t>
            </a:r>
            <a:r>
              <a:rPr kumimoji="0" lang="en-US" sz="2000" b="1" i="0" u="none" strike="noStrike" kern="1200" cap="none" spc="0" normalizeH="0" noProof="0" dirty="0" smtClean="0">
                <a:ln w="3175">
                  <a:noFill/>
                </a:ln>
                <a:solidFill>
                  <a:schemeClr val="tx1">
                    <a:lumMod val="95000"/>
                    <a:lumOff val="5000"/>
                  </a:schemeClr>
                </a:solidFill>
                <a:effectLst/>
                <a:uLnTx/>
                <a:uFillTx/>
                <a:latin typeface="Consolas" pitchFamily="49" charset="0"/>
                <a:ea typeface="+mn-ea"/>
                <a:cs typeface="Consolas" pitchFamily="49" charset="0"/>
              </a:rPr>
              <a:t> line represents a ‘dip’. A dip is essentially any point that has nowhere to go but up in the case of the top of the word, and nowhere but down in the bottom of the word.</a:t>
            </a:r>
          </a:p>
          <a:p>
            <a:pPr lvl="0" algn="ctr">
              <a:spcBef>
                <a:spcPct val="20000"/>
              </a:spcBef>
            </a:pPr>
            <a:r>
              <a:rPr lang="en-US" sz="2000" b="1" dirty="0" smtClean="0">
                <a:ln w="3175">
                  <a:noFill/>
                </a:ln>
                <a:solidFill>
                  <a:schemeClr val="tx1">
                    <a:lumMod val="95000"/>
                    <a:lumOff val="5000"/>
                  </a:schemeClr>
                </a:solidFill>
                <a:latin typeface="Consolas" pitchFamily="49" charset="0"/>
                <a:cs typeface="Consolas" pitchFamily="49" charset="0"/>
              </a:rPr>
              <a:t>This technique lowers the potential start/stop locations from a brute force of 126 and 140 down to an educated guess of 20 and 22 for ‘presumed’ and ‘referendum’ respectively. This is significantly more efficient considering the processing cost grows exponentially with every start/stop position. In fact this specific example is roughly 97.6% more efficient than testing every point in both words.</a:t>
            </a:r>
            <a:endParaRPr kumimoji="0" lang="en-US" sz="2000" b="1" i="0" u="none" strike="noStrike" kern="1200" cap="none" spc="0" normalizeH="0" baseline="0" noProof="0" dirty="0" smtClean="0">
              <a:ln w="3175">
                <a:noFill/>
              </a:ln>
              <a:solidFill>
                <a:schemeClr val="tx1">
                  <a:lumMod val="95000"/>
                  <a:lumOff val="5000"/>
                </a:schemeClr>
              </a:solidFill>
              <a:effectLst/>
              <a:uLnTx/>
              <a:uFillTx/>
              <a:latin typeface="Consolas" pitchFamily="49" charset="0"/>
              <a:ea typeface="+mn-ea"/>
              <a:cs typeface="Consolas" pitchFamily="49"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228600" y="1371600"/>
            <a:ext cx="8686800" cy="5029200"/>
          </a:xfrm>
        </p:spPr>
        <p:txBody>
          <a:bodyPr>
            <a:normAutofit fontScale="85000" lnSpcReduction="10000"/>
            <a:scene3d>
              <a:camera prst="orthographicFront"/>
              <a:lightRig rig="threePt" dir="t"/>
            </a:scene3d>
            <a:sp3d prstMaterial="softEdge">
              <a:contourClr>
                <a:schemeClr val="bg1"/>
              </a:contourClr>
            </a:sp3d>
          </a:bodyPr>
          <a:lstStyle/>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Stands for ‘Character MAP’.</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Is the compilation of hundreds of sampled characters.</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The more it’s trained the more efficient it becomes, works like a Neural Network yet is far more simple.</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Used instead of a NN due to it simply being more efficient in the long run.</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Once trained sufficiently it is applied to every combination of character start/stop points that match certain guidelines to determine their likelihood of a match.</a:t>
            </a:r>
          </a:p>
          <a:p>
            <a:pPr algn="l">
              <a:buFont typeface="Arial" pitchFamily="34" charset="0"/>
              <a:buChar char="•"/>
            </a:pPr>
            <a:endParaRPr lang="en-US"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The</a:t>
            </a:r>
            <a:r>
              <a:rPr kumimoji="0" lang="en-US" sz="6000" b="1" i="0" u="none" strike="noStrike" kern="1200" cap="none" spc="0" normalizeH="0" noProof="0" dirty="0" smtClean="0">
                <a:ln>
                  <a:noFill/>
                </a:ln>
                <a:solidFill>
                  <a:srgbClr val="C00000"/>
                </a:solidFill>
                <a:effectLst/>
                <a:uLnTx/>
                <a:uFillTx/>
                <a:latin typeface="Consolas" pitchFamily="49" charset="0"/>
                <a:ea typeface="+mj-ea"/>
                <a:cs typeface="Consolas" pitchFamily="49" charset="0"/>
              </a:rPr>
              <a:t> CMAP</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3" name="Subtitle 2"/>
          <p:cNvSpPr>
            <a:spLocks noGrp="1"/>
          </p:cNvSpPr>
          <p:nvPr>
            <p:ph type="subTitle" idx="1"/>
          </p:nvPr>
        </p:nvSpPr>
        <p:spPr>
          <a:xfrm>
            <a:off x="0" y="1143000"/>
            <a:ext cx="9144000" cy="1981200"/>
          </a:xfrm>
        </p:spPr>
        <p:txBody>
          <a:bodyPr>
            <a:normAutofit fontScale="85000" lnSpcReduction="10000"/>
            <a:scene3d>
              <a:camera prst="orthographicFront"/>
              <a:lightRig rig="threePt" dir="t"/>
            </a:scene3d>
            <a:sp3d prstMaterial="softEdge">
              <a:contourClr>
                <a:schemeClr val="bg1"/>
              </a:contourClr>
            </a:sp3d>
          </a:bodyPr>
          <a:lstStyle/>
          <a:p>
            <a:r>
              <a:rPr lang="en-US" b="1" dirty="0" smtClean="0">
                <a:ln w="3175">
                  <a:noFill/>
                </a:ln>
                <a:solidFill>
                  <a:schemeClr val="tx1">
                    <a:lumMod val="95000"/>
                    <a:lumOff val="5000"/>
                  </a:schemeClr>
                </a:solidFill>
                <a:latin typeface="Consolas" pitchFamily="49" charset="0"/>
                <a:cs typeface="Consolas" pitchFamily="49" charset="0"/>
              </a:rPr>
              <a:t>Take a character group you’d like to train.  Discover the average dimensions for that character. Interpolate each character to that size.  Add up the matrices of pixels and divide by their total and you have yourself a CMAP. </a:t>
            </a:r>
          </a:p>
          <a:p>
            <a:endParaRPr lang="en-US"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The CMAP</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pic>
        <p:nvPicPr>
          <p:cNvPr id="11" name="Picture 10"/>
          <p:cNvPicPr>
            <a:picLocks noChangeAspect="1"/>
          </p:cNvPicPr>
          <p:nvPr/>
        </p:nvPicPr>
        <p:blipFill>
          <a:blip r:embed="rId2"/>
          <a:srcRect/>
          <a:stretch>
            <a:fillRect/>
          </a:stretch>
        </p:blipFill>
        <p:spPr bwMode="auto">
          <a:xfrm>
            <a:off x="533400" y="5638800"/>
            <a:ext cx="8199120" cy="609600"/>
          </a:xfrm>
          <a:prstGeom prst="rect">
            <a:avLst/>
          </a:prstGeom>
          <a:noFill/>
          <a:ln w="9525">
            <a:solidFill>
              <a:schemeClr val="tx1"/>
            </a:solidFill>
            <a:miter lim="800000"/>
            <a:headEnd/>
            <a:tailEnd/>
          </a:ln>
        </p:spPr>
      </p:pic>
      <p:pic>
        <p:nvPicPr>
          <p:cNvPr id="5122" name="Picture 2"/>
          <p:cNvPicPr>
            <a:picLocks noChangeAspect="1" noChangeArrowheads="1"/>
          </p:cNvPicPr>
          <p:nvPr/>
        </p:nvPicPr>
        <p:blipFill>
          <a:blip r:embed="rId3"/>
          <a:srcRect/>
          <a:stretch>
            <a:fillRect/>
          </a:stretch>
        </p:blipFill>
        <p:spPr bwMode="auto">
          <a:xfrm>
            <a:off x="761999" y="3352800"/>
            <a:ext cx="844685" cy="778435"/>
          </a:xfrm>
          <a:prstGeom prst="rect">
            <a:avLst/>
          </a:prstGeom>
          <a:noFill/>
          <a:ln w="9525">
            <a:noFill/>
            <a:miter lim="800000"/>
            <a:headEnd/>
            <a:tailEnd/>
          </a:ln>
          <a:effectLst/>
        </p:spPr>
      </p:pic>
      <p:pic>
        <p:nvPicPr>
          <p:cNvPr id="5123" name="Picture 3"/>
          <p:cNvPicPr>
            <a:picLocks noChangeAspect="1" noChangeArrowheads="1"/>
          </p:cNvPicPr>
          <p:nvPr/>
        </p:nvPicPr>
        <p:blipFill>
          <a:blip r:embed="rId4"/>
          <a:srcRect/>
          <a:stretch>
            <a:fillRect/>
          </a:stretch>
        </p:blipFill>
        <p:spPr bwMode="auto">
          <a:xfrm>
            <a:off x="2438400" y="3352800"/>
            <a:ext cx="821683" cy="757237"/>
          </a:xfrm>
          <a:prstGeom prst="rect">
            <a:avLst/>
          </a:prstGeom>
          <a:noFill/>
          <a:ln w="9525">
            <a:noFill/>
            <a:miter lim="800000"/>
            <a:headEnd/>
            <a:tailEnd/>
          </a:ln>
          <a:effectLst/>
        </p:spPr>
      </p:pic>
      <p:pic>
        <p:nvPicPr>
          <p:cNvPr id="5124" name="Picture 4"/>
          <p:cNvPicPr>
            <a:picLocks noChangeAspect="1" noChangeArrowheads="1"/>
          </p:cNvPicPr>
          <p:nvPr/>
        </p:nvPicPr>
        <p:blipFill>
          <a:blip r:embed="rId5"/>
          <a:srcRect/>
          <a:stretch>
            <a:fillRect/>
          </a:stretch>
        </p:blipFill>
        <p:spPr bwMode="auto">
          <a:xfrm>
            <a:off x="4114800" y="3352800"/>
            <a:ext cx="821683" cy="757238"/>
          </a:xfrm>
          <a:prstGeom prst="rect">
            <a:avLst/>
          </a:prstGeom>
          <a:noFill/>
          <a:ln w="9525">
            <a:noFill/>
            <a:miter lim="800000"/>
            <a:headEnd/>
            <a:tailEnd/>
          </a:ln>
          <a:effectLst/>
        </p:spPr>
      </p:pic>
      <p:sp>
        <p:nvSpPr>
          <p:cNvPr id="13" name="Plus 12"/>
          <p:cNvSpPr/>
          <p:nvPr/>
        </p:nvSpPr>
        <p:spPr>
          <a:xfrm>
            <a:off x="1752600" y="3505200"/>
            <a:ext cx="533400" cy="4572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4" name="Plus 13"/>
          <p:cNvSpPr/>
          <p:nvPr/>
        </p:nvSpPr>
        <p:spPr>
          <a:xfrm>
            <a:off x="3429000" y="3505200"/>
            <a:ext cx="533400" cy="4572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5" name="Division 14"/>
          <p:cNvSpPr/>
          <p:nvPr/>
        </p:nvSpPr>
        <p:spPr>
          <a:xfrm>
            <a:off x="5181600" y="3429000"/>
            <a:ext cx="609600" cy="533400"/>
          </a:xfrm>
          <a:prstGeom prst="mathDivid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7" name="TextBox 16"/>
          <p:cNvSpPr txBox="1"/>
          <p:nvPr/>
        </p:nvSpPr>
        <p:spPr>
          <a:xfrm>
            <a:off x="5943600" y="3200400"/>
            <a:ext cx="838200" cy="923330"/>
          </a:xfrm>
          <a:prstGeom prst="rect">
            <a:avLst/>
          </a:prstGeom>
          <a:noFill/>
        </p:spPr>
        <p:txBody>
          <a:bodyPr wrap="square" rtlCol="0">
            <a:spAutoFit/>
          </a:bodyPr>
          <a:lstStyle/>
          <a:p>
            <a:r>
              <a:rPr lang="en-US" sz="5400" b="1" dirty="0" smtClean="0">
                <a:solidFill>
                  <a:schemeClr val="tx2">
                    <a:lumMod val="75000"/>
                  </a:schemeClr>
                </a:solidFill>
              </a:rPr>
              <a:t>3</a:t>
            </a:r>
            <a:endParaRPr lang="en-US" sz="5400" b="1" dirty="0">
              <a:solidFill>
                <a:schemeClr val="tx2">
                  <a:lumMod val="75000"/>
                </a:schemeClr>
              </a:solidFill>
            </a:endParaRPr>
          </a:p>
        </p:txBody>
      </p:sp>
      <p:sp>
        <p:nvSpPr>
          <p:cNvPr id="18" name="Equal 17"/>
          <p:cNvSpPr/>
          <p:nvPr/>
        </p:nvSpPr>
        <p:spPr>
          <a:xfrm>
            <a:off x="6629400" y="3505200"/>
            <a:ext cx="457200" cy="38100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tx1"/>
              </a:solidFill>
            </a:endParaRPr>
          </a:p>
        </p:txBody>
      </p:sp>
      <p:sp>
        <p:nvSpPr>
          <p:cNvPr id="19" name="TextBox 18"/>
          <p:cNvSpPr txBox="1"/>
          <p:nvPr/>
        </p:nvSpPr>
        <p:spPr>
          <a:xfrm>
            <a:off x="7315200" y="3124200"/>
            <a:ext cx="1524000" cy="1200329"/>
          </a:xfrm>
          <a:prstGeom prst="rect">
            <a:avLst/>
          </a:prstGeom>
          <a:noFill/>
        </p:spPr>
        <p:txBody>
          <a:bodyPr wrap="square" rtlCol="0">
            <a:spAutoFit/>
          </a:bodyPr>
          <a:lstStyle/>
          <a:p>
            <a:r>
              <a:rPr lang="en-US" b="1" dirty="0" smtClean="0"/>
              <a:t>1,1,1,.6</a:t>
            </a:r>
          </a:p>
          <a:p>
            <a:r>
              <a:rPr lang="en-US" b="1" dirty="0" smtClean="0"/>
              <a:t>0,1,1,0</a:t>
            </a:r>
          </a:p>
          <a:p>
            <a:r>
              <a:rPr lang="en-US" b="1" dirty="0" smtClean="0"/>
              <a:t>0,.3,.6,0</a:t>
            </a:r>
          </a:p>
          <a:p>
            <a:r>
              <a:rPr lang="en-US" b="1" dirty="0" smtClean="0"/>
              <a:t>1,1,.6,1</a:t>
            </a:r>
            <a:endParaRPr lang="en-US" b="1" dirty="0"/>
          </a:p>
        </p:txBody>
      </p:sp>
      <p:sp>
        <p:nvSpPr>
          <p:cNvPr id="20" name="Left Bracket 19"/>
          <p:cNvSpPr/>
          <p:nvPr/>
        </p:nvSpPr>
        <p:spPr>
          <a:xfrm>
            <a:off x="7239000" y="3124200"/>
            <a:ext cx="304800" cy="1219200"/>
          </a:xfrm>
          <a:prstGeom prst="leftBracket">
            <a:avLst/>
          </a:prstGeom>
          <a:noFill/>
          <a:ln w="666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21" name="Right Bracket 20"/>
          <p:cNvSpPr/>
          <p:nvPr/>
        </p:nvSpPr>
        <p:spPr>
          <a:xfrm>
            <a:off x="7924800" y="3124200"/>
            <a:ext cx="304800" cy="1219200"/>
          </a:xfrm>
          <a:prstGeom prst="rightBracket">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22" name="TextBox 21"/>
          <p:cNvSpPr txBox="1"/>
          <p:nvPr/>
        </p:nvSpPr>
        <p:spPr>
          <a:xfrm>
            <a:off x="228600" y="4343400"/>
            <a:ext cx="8610600" cy="1200329"/>
          </a:xfrm>
          <a:prstGeom prst="rect">
            <a:avLst/>
          </a:prstGeom>
          <a:noFill/>
        </p:spPr>
        <p:txBody>
          <a:bodyPr wrap="square" rtlCol="0">
            <a:spAutoFit/>
          </a:bodyPr>
          <a:lstStyle/>
          <a:p>
            <a:r>
              <a:rPr lang="en-US" b="1" dirty="0" smtClean="0">
                <a:latin typeface="Consolas" pitchFamily="49" charset="0"/>
                <a:cs typeface="Consolas" pitchFamily="49" charset="0"/>
              </a:rPr>
              <a:t>Above is a sample of an ‘I’ grouping in a CMAP.  The final matrix can be used to determine the probability of a pixel existing for an ‘I’.  Below is a visual representation of the CMAP used. The brighter the pixel the more likely it exists for that character.</a:t>
            </a:r>
            <a:endParaRPr lang="en-US" b="1" dirty="0">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0" y="1371600"/>
            <a:ext cx="9144000" cy="4800600"/>
          </a:xfrm>
        </p:spPr>
        <p:txBody>
          <a:bodyPr>
            <a:scene3d>
              <a:camera prst="orthographicFront"/>
              <a:lightRig rig="threePt" dir="t"/>
            </a:scene3d>
            <a:sp3d prstMaterial="softEdge">
              <a:contourClr>
                <a:schemeClr val="bg1"/>
              </a:contourClr>
            </a:sp3d>
          </a:bodyPr>
          <a:lstStyle/>
          <a:p>
            <a:r>
              <a:rPr lang="en-US" b="1" dirty="0" smtClean="0">
                <a:ln w="3175">
                  <a:noFill/>
                </a:ln>
                <a:solidFill>
                  <a:schemeClr val="tx1">
                    <a:lumMod val="95000"/>
                    <a:lumOff val="5000"/>
                  </a:schemeClr>
                </a:solidFill>
                <a:latin typeface="Consolas" pitchFamily="49" charset="0"/>
                <a:cs typeface="Consolas" pitchFamily="49" charset="0"/>
              </a:rPr>
              <a:t>An interesting unfixable flaw with </a:t>
            </a:r>
            <a:r>
              <a:rPr lang="en-US" b="1" dirty="0" err="1" smtClean="0">
                <a:ln w="3175">
                  <a:noFill/>
                </a:ln>
                <a:solidFill>
                  <a:schemeClr val="tx1">
                    <a:lumMod val="95000"/>
                    <a:lumOff val="5000"/>
                  </a:schemeClr>
                </a:solidFill>
                <a:latin typeface="Consolas" pitchFamily="49" charset="0"/>
                <a:cs typeface="Consolas" pitchFamily="49" charset="0"/>
              </a:rPr>
              <a:t>reCAPTCHA</a:t>
            </a:r>
            <a:r>
              <a:rPr lang="en-US" b="1" dirty="0" smtClean="0">
                <a:ln w="3175">
                  <a:noFill/>
                </a:ln>
                <a:solidFill>
                  <a:schemeClr val="tx1">
                    <a:lumMod val="95000"/>
                    <a:lumOff val="5000"/>
                  </a:schemeClr>
                </a:solidFill>
                <a:latin typeface="Consolas" pitchFamily="49" charset="0"/>
                <a:cs typeface="Consolas" pitchFamily="49" charset="0"/>
              </a:rPr>
              <a:t> is the fact that every word is in fact just that, an actual real dictionary based word.</a:t>
            </a:r>
          </a:p>
          <a:p>
            <a:r>
              <a:rPr lang="en-US" b="1" dirty="0" smtClean="0">
                <a:ln w="3175">
                  <a:noFill/>
                </a:ln>
                <a:solidFill>
                  <a:schemeClr val="tx1">
                    <a:lumMod val="95000"/>
                    <a:lumOff val="5000"/>
                  </a:schemeClr>
                </a:solidFill>
                <a:latin typeface="Consolas" pitchFamily="49" charset="0"/>
                <a:cs typeface="Consolas" pitchFamily="49" charset="0"/>
              </a:rPr>
              <a:t>To improve efficacy we will exploit this flaw with a dictionary list, we used a modest list of about 100,000 words.</a:t>
            </a:r>
          </a:p>
          <a:p>
            <a:r>
              <a:rPr lang="en-US" b="1" dirty="0" smtClean="0">
                <a:ln w="3175">
                  <a:noFill/>
                </a:ln>
                <a:solidFill>
                  <a:schemeClr val="tx1">
                    <a:lumMod val="95000"/>
                    <a:lumOff val="5000"/>
                  </a:schemeClr>
                </a:solidFill>
                <a:latin typeface="Consolas" pitchFamily="49" charset="0"/>
                <a:cs typeface="Consolas" pitchFamily="49" charset="0"/>
              </a:rPr>
              <a:t>The word list is available at </a:t>
            </a:r>
            <a:r>
              <a:rPr lang="en-US" b="1" dirty="0" smtClean="0">
                <a:ln w="3175">
                  <a:noFill/>
                </a:ln>
                <a:solidFill>
                  <a:schemeClr val="accent2">
                    <a:lumMod val="50000"/>
                  </a:schemeClr>
                </a:solidFill>
                <a:latin typeface="Consolas" pitchFamily="49" charset="0"/>
                <a:cs typeface="Consolas" pitchFamily="49" charset="0"/>
              </a:rPr>
              <a:t>n3on.org</a:t>
            </a:r>
          </a:p>
          <a:p>
            <a:endParaRPr lang="en-US"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Dictionary</a:t>
            </a:r>
            <a:r>
              <a:rPr kumimoji="0" lang="en-US" sz="6000" b="1" i="0" u="none" strike="noStrike" kern="1200" cap="none" spc="0" normalizeH="0" noProof="0" dirty="0" smtClean="0">
                <a:ln>
                  <a:noFill/>
                </a:ln>
                <a:solidFill>
                  <a:srgbClr val="C00000"/>
                </a:solidFill>
                <a:effectLst/>
                <a:uLnTx/>
                <a:uFillTx/>
                <a:latin typeface="Consolas" pitchFamily="49" charset="0"/>
                <a:ea typeface="+mj-ea"/>
                <a:cs typeface="Consolas" pitchFamily="49" charset="0"/>
              </a:rPr>
              <a:t> Attack</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228600" y="2133600"/>
            <a:ext cx="8686800" cy="4038600"/>
          </a:xfrm>
        </p:spPr>
        <p:txBody>
          <a:bodyPr>
            <a:normAutofit/>
            <a:scene3d>
              <a:camera prst="orthographicFront"/>
              <a:lightRig rig="threePt" dir="t"/>
            </a:scene3d>
            <a:sp3d prstMaterial="softEdge">
              <a:contourClr>
                <a:schemeClr val="bg1"/>
              </a:contourClr>
            </a:sp3d>
          </a:bodyPr>
          <a:lstStyle/>
          <a:p>
            <a:pPr algn="l">
              <a:buFont typeface="Arial" pitchFamily="34" charset="0"/>
              <a:buChar char="•"/>
            </a:pPr>
            <a:r>
              <a:rPr lang="en-US" sz="2000" b="1" dirty="0" smtClean="0">
                <a:ln w="3175">
                  <a:noFill/>
                </a:ln>
                <a:solidFill>
                  <a:schemeClr val="tx1">
                    <a:lumMod val="95000"/>
                    <a:lumOff val="5000"/>
                  </a:schemeClr>
                </a:solidFill>
                <a:latin typeface="Consolas" pitchFamily="49" charset="0"/>
                <a:cs typeface="Consolas" pitchFamily="49" charset="0"/>
              </a:rPr>
              <a:t> For every combination of possible start/stop character points calculate the height by finding the highest and lowest white pixels between them.</a:t>
            </a:r>
          </a:p>
          <a:p>
            <a:pPr algn="l">
              <a:buFont typeface="Arial" pitchFamily="34" charset="0"/>
              <a:buChar char="•"/>
            </a:pPr>
            <a:r>
              <a:rPr lang="en-US" sz="2000" b="1" dirty="0" smtClean="0">
                <a:ln w="3175">
                  <a:noFill/>
                </a:ln>
                <a:solidFill>
                  <a:schemeClr val="tx1">
                    <a:lumMod val="95000"/>
                    <a:lumOff val="5000"/>
                  </a:schemeClr>
                </a:solidFill>
                <a:latin typeface="Consolas" pitchFamily="49" charset="0"/>
                <a:cs typeface="Consolas" pitchFamily="49" charset="0"/>
              </a:rPr>
              <a:t> For each character in the CMAP check to see if the dimensions of the potential character fall within a set threshold of the dimensions of the CMAP character.</a:t>
            </a:r>
          </a:p>
          <a:p>
            <a:pPr algn="l">
              <a:buFont typeface="Arial" pitchFamily="34" charset="0"/>
              <a:buChar char="•"/>
            </a:pPr>
            <a:r>
              <a:rPr lang="en-US" sz="2000" b="1" dirty="0" smtClean="0">
                <a:ln w="3175">
                  <a:noFill/>
                </a:ln>
                <a:solidFill>
                  <a:schemeClr val="tx1">
                    <a:lumMod val="95000"/>
                    <a:lumOff val="5000"/>
                  </a:schemeClr>
                </a:solidFill>
                <a:latin typeface="Consolas" pitchFamily="49" charset="0"/>
                <a:cs typeface="Consolas" pitchFamily="49" charset="0"/>
              </a:rPr>
              <a:t> If one does then apply the image to the CMAP character to calculate its probability of being the character.</a:t>
            </a:r>
          </a:p>
          <a:p>
            <a:pPr algn="l">
              <a:buFont typeface="Arial" pitchFamily="34" charset="0"/>
              <a:buChar char="•"/>
            </a:pPr>
            <a:r>
              <a:rPr lang="en-US" sz="2000" b="1" dirty="0" smtClean="0">
                <a:ln w="3175">
                  <a:noFill/>
                </a:ln>
                <a:solidFill>
                  <a:schemeClr val="tx1">
                    <a:lumMod val="95000"/>
                    <a:lumOff val="5000"/>
                  </a:schemeClr>
                </a:solidFill>
                <a:latin typeface="Consolas" pitchFamily="49" charset="0"/>
                <a:cs typeface="Consolas" pitchFamily="49" charset="0"/>
              </a:rPr>
              <a:t> Now using a dynamic algorithm calculate the total probability of each word in your dictionary list.</a:t>
            </a:r>
          </a:p>
          <a:p>
            <a:pPr algn="l">
              <a:buFont typeface="Arial" pitchFamily="34" charset="0"/>
              <a:buChar char="•"/>
            </a:pPr>
            <a:r>
              <a:rPr lang="en-US" sz="2000" b="1" dirty="0" smtClean="0">
                <a:ln w="3175">
                  <a:noFill/>
                </a:ln>
                <a:solidFill>
                  <a:schemeClr val="tx1">
                    <a:lumMod val="95000"/>
                    <a:lumOff val="5000"/>
                  </a:schemeClr>
                </a:solidFill>
                <a:latin typeface="Consolas" pitchFamily="49" charset="0"/>
                <a:cs typeface="Consolas" pitchFamily="49" charset="0"/>
              </a:rPr>
              <a:t> The word with highest probability is your word about 10% of the time, congrats.</a:t>
            </a: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fontScale="85000" lnSpcReduction="10000"/>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Applying</a:t>
            </a:r>
            <a:r>
              <a:rPr kumimoji="0" lang="en-US" sz="6000" b="1" i="0" u="none" strike="noStrike" kern="1200" cap="none" spc="0" normalizeH="0" noProof="0" dirty="0" smtClean="0">
                <a:ln>
                  <a:noFill/>
                </a:ln>
                <a:solidFill>
                  <a:srgbClr val="C00000"/>
                </a:solidFill>
                <a:effectLst/>
                <a:uLnTx/>
                <a:uFillTx/>
                <a:latin typeface="Consolas" pitchFamily="49" charset="0"/>
                <a:ea typeface="+mj-ea"/>
                <a:cs typeface="Consolas" pitchFamily="49" charset="0"/>
              </a:rPr>
              <a:t> CMAP/Dictionary</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pic>
        <p:nvPicPr>
          <p:cNvPr id="11" name="Picture 2"/>
          <p:cNvPicPr>
            <a:picLocks noChangeAspect="1" noChangeArrowheads="1"/>
          </p:cNvPicPr>
          <p:nvPr/>
        </p:nvPicPr>
        <p:blipFill>
          <a:blip r:embed="rId2"/>
          <a:srcRect/>
          <a:stretch>
            <a:fillRect/>
          </a:stretch>
        </p:blipFill>
        <p:spPr bwMode="auto">
          <a:xfrm>
            <a:off x="3124200" y="1143000"/>
            <a:ext cx="2895600" cy="950119"/>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0" y="1066800"/>
            <a:ext cx="9144000" cy="2286000"/>
          </a:xfrm>
        </p:spPr>
        <p:txBody>
          <a:bodyPr>
            <a:noAutofit/>
            <a:scene3d>
              <a:camera prst="orthographicFront"/>
              <a:lightRig rig="threePt" dir="t"/>
            </a:scene3d>
            <a:sp3d prstMaterial="softEdge">
              <a:contourClr>
                <a:schemeClr val="bg1"/>
              </a:contourClr>
            </a:sp3d>
          </a:bodyPr>
          <a:lstStyle/>
          <a:p>
            <a:r>
              <a:rPr lang="en-US" sz="1900" b="1" dirty="0" smtClean="0">
                <a:ln w="3175">
                  <a:noFill/>
                </a:ln>
                <a:solidFill>
                  <a:schemeClr val="tx1">
                    <a:lumMod val="95000"/>
                    <a:lumOff val="5000"/>
                  </a:schemeClr>
                </a:solidFill>
                <a:latin typeface="Consolas" pitchFamily="49" charset="0"/>
                <a:cs typeface="Consolas" pitchFamily="49" charset="0"/>
              </a:rPr>
              <a:t>Goal: Generate the probability that any given word is the word in the image.</a:t>
            </a:r>
          </a:p>
          <a:p>
            <a:pPr algn="l"/>
            <a:r>
              <a:rPr lang="en-US" sz="1900" b="1" dirty="0" smtClean="0">
                <a:ln w="3175">
                  <a:noFill/>
                </a:ln>
                <a:solidFill>
                  <a:schemeClr val="tx1">
                    <a:lumMod val="95000"/>
                    <a:lumOff val="5000"/>
                  </a:schemeClr>
                </a:solidFill>
                <a:latin typeface="Consolas" pitchFamily="49" charset="0"/>
                <a:cs typeface="Consolas" pitchFamily="49" charset="0"/>
              </a:rPr>
              <a:t>Requirements: For every start/stop point have a probability for every character in the CMAP (assuming it passes dimension requirements). This list of information is referred to as the CDR (character data ratio). I’ll illustrate this with the example ‘car’.  Imagine there are three ‘c’, two ‘a’, four ‘r’ CDR values.</a:t>
            </a:r>
          </a:p>
          <a:p>
            <a:endParaRPr lang="en-US" sz="1900" b="1" dirty="0" smtClean="0">
              <a:ln w="3175">
                <a:noFill/>
              </a:ln>
              <a:solidFill>
                <a:schemeClr val="tx1">
                  <a:lumMod val="95000"/>
                  <a:lumOff val="5000"/>
                </a:schemeClr>
              </a:solidFill>
              <a:latin typeface="Consolas" pitchFamily="49" charset="0"/>
              <a:cs typeface="Consolas" pitchFamily="49" charset="0"/>
            </a:endParaRPr>
          </a:p>
          <a:p>
            <a:endParaRPr lang="en-US" sz="1900"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Dynamic Algorithm</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
        <p:nvSpPr>
          <p:cNvPr id="11" name="TextBox 10"/>
          <p:cNvSpPr txBox="1"/>
          <p:nvPr/>
        </p:nvSpPr>
        <p:spPr>
          <a:xfrm>
            <a:off x="152400" y="3352801"/>
            <a:ext cx="2819400" cy="1200329"/>
          </a:xfrm>
          <a:prstGeom prst="rect">
            <a:avLst/>
          </a:prstGeom>
          <a:noFill/>
        </p:spPr>
        <p:txBody>
          <a:bodyPr wrap="square" rtlCol="0">
            <a:spAutoFit/>
          </a:bodyPr>
          <a:lstStyle/>
          <a:p>
            <a:r>
              <a:rPr lang="en-US" b="1" dirty="0" smtClean="0">
                <a:ln w="3175">
                  <a:noFill/>
                </a:ln>
                <a:solidFill>
                  <a:srgbClr val="420000"/>
                </a:solidFill>
                <a:latin typeface="Consolas" pitchFamily="49" charset="0"/>
                <a:cs typeface="Consolas" pitchFamily="49" charset="0"/>
              </a:rPr>
              <a:t>c[0]=5 </a:t>
            </a:r>
            <a:r>
              <a:rPr lang="en-US" b="1" dirty="0" err="1" smtClean="0">
                <a:ln w="3175">
                  <a:noFill/>
                </a:ln>
                <a:solidFill>
                  <a:srgbClr val="420000"/>
                </a:solidFill>
                <a:latin typeface="Consolas" pitchFamily="49" charset="0"/>
                <a:cs typeface="Consolas" pitchFamily="49" charset="0"/>
              </a:rPr>
              <a:t>x_i</a:t>
            </a:r>
            <a:r>
              <a:rPr lang="en-US" b="1" dirty="0" smtClean="0">
                <a:ln w="3175">
                  <a:noFill/>
                </a:ln>
                <a:solidFill>
                  <a:srgbClr val="420000"/>
                </a:solidFill>
                <a:latin typeface="Consolas" pitchFamily="49" charset="0"/>
                <a:cs typeface="Consolas" pitchFamily="49" charset="0"/>
              </a:rPr>
              <a:t>=0, </a:t>
            </a:r>
            <a:r>
              <a:rPr lang="en-US" b="1" dirty="0" err="1" smtClean="0">
                <a:ln w="3175">
                  <a:noFill/>
                </a:ln>
                <a:solidFill>
                  <a:srgbClr val="420000"/>
                </a:solidFill>
                <a:latin typeface="Consolas" pitchFamily="49" charset="0"/>
                <a:cs typeface="Consolas" pitchFamily="49" charset="0"/>
              </a:rPr>
              <a:t>x_f</a:t>
            </a:r>
            <a:r>
              <a:rPr lang="en-US" b="1" dirty="0" smtClean="0">
                <a:ln w="3175">
                  <a:noFill/>
                </a:ln>
                <a:solidFill>
                  <a:srgbClr val="420000"/>
                </a:solidFill>
                <a:latin typeface="Consolas" pitchFamily="49" charset="0"/>
                <a:cs typeface="Consolas" pitchFamily="49" charset="0"/>
              </a:rPr>
              <a:t>=9</a:t>
            </a:r>
          </a:p>
          <a:p>
            <a:r>
              <a:rPr lang="en-US" b="1" dirty="0" smtClean="0">
                <a:ln w="3175">
                  <a:noFill/>
                </a:ln>
                <a:solidFill>
                  <a:srgbClr val="420000"/>
                </a:solidFill>
                <a:latin typeface="Consolas" pitchFamily="49" charset="0"/>
                <a:cs typeface="Consolas" pitchFamily="49" charset="0"/>
              </a:rPr>
              <a:t>c[1]=2 </a:t>
            </a:r>
            <a:r>
              <a:rPr lang="en-US" b="1" dirty="0" err="1" smtClean="0">
                <a:ln w="3175">
                  <a:noFill/>
                </a:ln>
                <a:solidFill>
                  <a:srgbClr val="420000"/>
                </a:solidFill>
                <a:latin typeface="Consolas" pitchFamily="49" charset="0"/>
                <a:cs typeface="Consolas" pitchFamily="49" charset="0"/>
              </a:rPr>
              <a:t>x_i</a:t>
            </a:r>
            <a:r>
              <a:rPr lang="en-US" b="1" dirty="0" smtClean="0">
                <a:ln w="3175">
                  <a:noFill/>
                </a:ln>
                <a:solidFill>
                  <a:srgbClr val="420000"/>
                </a:solidFill>
                <a:latin typeface="Consolas" pitchFamily="49" charset="0"/>
                <a:cs typeface="Consolas" pitchFamily="49" charset="0"/>
              </a:rPr>
              <a:t>=12, </a:t>
            </a:r>
            <a:r>
              <a:rPr lang="en-US" b="1" dirty="0" err="1" smtClean="0">
                <a:ln w="3175">
                  <a:noFill/>
                </a:ln>
                <a:solidFill>
                  <a:srgbClr val="420000"/>
                </a:solidFill>
                <a:latin typeface="Consolas" pitchFamily="49" charset="0"/>
                <a:cs typeface="Consolas" pitchFamily="49" charset="0"/>
              </a:rPr>
              <a:t>x_f</a:t>
            </a:r>
            <a:r>
              <a:rPr lang="en-US" b="1" dirty="0" smtClean="0">
                <a:ln w="3175">
                  <a:noFill/>
                </a:ln>
                <a:solidFill>
                  <a:srgbClr val="420000"/>
                </a:solidFill>
                <a:latin typeface="Consolas" pitchFamily="49" charset="0"/>
                <a:cs typeface="Consolas" pitchFamily="49" charset="0"/>
              </a:rPr>
              <a:t>=15</a:t>
            </a:r>
          </a:p>
          <a:p>
            <a:r>
              <a:rPr lang="en-US" b="1" dirty="0" smtClean="0">
                <a:ln w="3175">
                  <a:noFill/>
                </a:ln>
                <a:solidFill>
                  <a:srgbClr val="420000"/>
                </a:solidFill>
                <a:latin typeface="Consolas" pitchFamily="49" charset="0"/>
                <a:cs typeface="Consolas" pitchFamily="49" charset="0"/>
              </a:rPr>
              <a:t>c[2]=3 </a:t>
            </a:r>
            <a:r>
              <a:rPr lang="en-US" b="1" dirty="0" err="1" smtClean="0">
                <a:ln w="3175">
                  <a:noFill/>
                </a:ln>
                <a:solidFill>
                  <a:srgbClr val="420000"/>
                </a:solidFill>
                <a:latin typeface="Consolas" pitchFamily="49" charset="0"/>
                <a:cs typeface="Consolas" pitchFamily="49" charset="0"/>
              </a:rPr>
              <a:t>x_i</a:t>
            </a:r>
            <a:r>
              <a:rPr lang="en-US" b="1" dirty="0" smtClean="0">
                <a:ln w="3175">
                  <a:noFill/>
                </a:ln>
                <a:solidFill>
                  <a:srgbClr val="420000"/>
                </a:solidFill>
                <a:latin typeface="Consolas" pitchFamily="49" charset="0"/>
                <a:cs typeface="Consolas" pitchFamily="49" charset="0"/>
              </a:rPr>
              <a:t>=3, </a:t>
            </a:r>
            <a:r>
              <a:rPr lang="en-US" b="1" dirty="0" err="1" smtClean="0">
                <a:ln w="3175">
                  <a:noFill/>
                </a:ln>
                <a:solidFill>
                  <a:srgbClr val="420000"/>
                </a:solidFill>
                <a:latin typeface="Consolas" pitchFamily="49" charset="0"/>
                <a:cs typeface="Consolas" pitchFamily="49" charset="0"/>
              </a:rPr>
              <a:t>x_f</a:t>
            </a:r>
            <a:r>
              <a:rPr lang="en-US" b="1" dirty="0" smtClean="0">
                <a:ln w="3175">
                  <a:noFill/>
                </a:ln>
                <a:solidFill>
                  <a:srgbClr val="420000"/>
                </a:solidFill>
                <a:latin typeface="Consolas" pitchFamily="49" charset="0"/>
                <a:cs typeface="Consolas" pitchFamily="49" charset="0"/>
              </a:rPr>
              <a:t>=9</a:t>
            </a:r>
          </a:p>
          <a:p>
            <a:endParaRPr lang="en-US" dirty="0">
              <a:solidFill>
                <a:srgbClr val="420000"/>
              </a:solidFill>
            </a:endParaRPr>
          </a:p>
        </p:txBody>
      </p:sp>
      <p:sp>
        <p:nvSpPr>
          <p:cNvPr id="13" name="TextBox 12"/>
          <p:cNvSpPr txBox="1"/>
          <p:nvPr/>
        </p:nvSpPr>
        <p:spPr>
          <a:xfrm>
            <a:off x="3124200" y="3352800"/>
            <a:ext cx="2819400" cy="923330"/>
          </a:xfrm>
          <a:prstGeom prst="rect">
            <a:avLst/>
          </a:prstGeom>
          <a:noFill/>
        </p:spPr>
        <p:txBody>
          <a:bodyPr wrap="square" rtlCol="0">
            <a:spAutoFit/>
          </a:bodyPr>
          <a:lstStyle/>
          <a:p>
            <a:r>
              <a:rPr lang="en-US" b="1" dirty="0" smtClean="0">
                <a:ln w="3175">
                  <a:noFill/>
                </a:ln>
                <a:solidFill>
                  <a:srgbClr val="420000"/>
                </a:solidFill>
                <a:latin typeface="Consolas" pitchFamily="49" charset="0"/>
                <a:cs typeface="Consolas" pitchFamily="49" charset="0"/>
              </a:rPr>
              <a:t>a[0]=2 </a:t>
            </a:r>
            <a:r>
              <a:rPr lang="en-US" b="1" dirty="0" err="1" smtClean="0">
                <a:ln w="3175">
                  <a:noFill/>
                </a:ln>
                <a:solidFill>
                  <a:srgbClr val="420000"/>
                </a:solidFill>
                <a:latin typeface="Consolas" pitchFamily="49" charset="0"/>
                <a:cs typeface="Consolas" pitchFamily="49" charset="0"/>
              </a:rPr>
              <a:t>x_i</a:t>
            </a:r>
            <a:r>
              <a:rPr lang="en-US" b="1" dirty="0" smtClean="0">
                <a:ln w="3175">
                  <a:noFill/>
                </a:ln>
                <a:solidFill>
                  <a:srgbClr val="420000"/>
                </a:solidFill>
                <a:latin typeface="Consolas" pitchFamily="49" charset="0"/>
                <a:cs typeface="Consolas" pitchFamily="49" charset="0"/>
              </a:rPr>
              <a:t>=4, </a:t>
            </a:r>
            <a:r>
              <a:rPr lang="en-US" b="1" dirty="0" err="1" smtClean="0">
                <a:ln w="3175">
                  <a:noFill/>
                </a:ln>
                <a:solidFill>
                  <a:srgbClr val="420000"/>
                </a:solidFill>
                <a:latin typeface="Consolas" pitchFamily="49" charset="0"/>
                <a:cs typeface="Consolas" pitchFamily="49" charset="0"/>
              </a:rPr>
              <a:t>x_f</a:t>
            </a:r>
            <a:r>
              <a:rPr lang="en-US" b="1" dirty="0" smtClean="0">
                <a:ln w="3175">
                  <a:noFill/>
                </a:ln>
                <a:solidFill>
                  <a:srgbClr val="420000"/>
                </a:solidFill>
                <a:latin typeface="Consolas" pitchFamily="49" charset="0"/>
                <a:cs typeface="Consolas" pitchFamily="49" charset="0"/>
              </a:rPr>
              <a:t>=11</a:t>
            </a:r>
          </a:p>
          <a:p>
            <a:r>
              <a:rPr lang="en-US" b="1" dirty="0" smtClean="0">
                <a:ln w="3175">
                  <a:noFill/>
                </a:ln>
                <a:solidFill>
                  <a:srgbClr val="420000"/>
                </a:solidFill>
                <a:latin typeface="Consolas" pitchFamily="49" charset="0"/>
                <a:cs typeface="Consolas" pitchFamily="49" charset="0"/>
              </a:rPr>
              <a:t>a[1]=6 </a:t>
            </a:r>
            <a:r>
              <a:rPr lang="en-US" b="1" dirty="0" err="1" smtClean="0">
                <a:ln w="3175">
                  <a:noFill/>
                </a:ln>
                <a:solidFill>
                  <a:srgbClr val="420000"/>
                </a:solidFill>
                <a:latin typeface="Consolas" pitchFamily="49" charset="0"/>
                <a:cs typeface="Consolas" pitchFamily="49" charset="0"/>
              </a:rPr>
              <a:t>x_i</a:t>
            </a:r>
            <a:r>
              <a:rPr lang="en-US" b="1" dirty="0" smtClean="0">
                <a:ln w="3175">
                  <a:noFill/>
                </a:ln>
                <a:solidFill>
                  <a:srgbClr val="420000"/>
                </a:solidFill>
                <a:latin typeface="Consolas" pitchFamily="49" charset="0"/>
                <a:cs typeface="Consolas" pitchFamily="49" charset="0"/>
              </a:rPr>
              <a:t>=10, </a:t>
            </a:r>
            <a:r>
              <a:rPr lang="en-US" b="1" dirty="0" err="1" smtClean="0">
                <a:ln w="3175">
                  <a:noFill/>
                </a:ln>
                <a:solidFill>
                  <a:srgbClr val="420000"/>
                </a:solidFill>
                <a:latin typeface="Consolas" pitchFamily="49" charset="0"/>
                <a:cs typeface="Consolas" pitchFamily="49" charset="0"/>
              </a:rPr>
              <a:t>x_f</a:t>
            </a:r>
            <a:r>
              <a:rPr lang="en-US" b="1" dirty="0" smtClean="0">
                <a:ln w="3175">
                  <a:noFill/>
                </a:ln>
                <a:solidFill>
                  <a:srgbClr val="420000"/>
                </a:solidFill>
                <a:latin typeface="Consolas" pitchFamily="49" charset="0"/>
                <a:cs typeface="Consolas" pitchFamily="49" charset="0"/>
              </a:rPr>
              <a:t>=18</a:t>
            </a:r>
          </a:p>
          <a:p>
            <a:endParaRPr lang="en-US" dirty="0">
              <a:solidFill>
                <a:srgbClr val="420000"/>
              </a:solidFill>
            </a:endParaRPr>
          </a:p>
        </p:txBody>
      </p:sp>
      <p:sp>
        <p:nvSpPr>
          <p:cNvPr id="14" name="TextBox 13"/>
          <p:cNvSpPr txBox="1"/>
          <p:nvPr/>
        </p:nvSpPr>
        <p:spPr>
          <a:xfrm>
            <a:off x="6172200" y="3352800"/>
            <a:ext cx="2819400" cy="1200329"/>
          </a:xfrm>
          <a:prstGeom prst="rect">
            <a:avLst/>
          </a:prstGeom>
          <a:noFill/>
        </p:spPr>
        <p:txBody>
          <a:bodyPr wrap="square" rtlCol="0">
            <a:spAutoFit/>
          </a:bodyPr>
          <a:lstStyle/>
          <a:p>
            <a:r>
              <a:rPr lang="en-US" b="1" dirty="0" smtClean="0">
                <a:ln w="3175">
                  <a:noFill/>
                </a:ln>
                <a:solidFill>
                  <a:srgbClr val="420000"/>
                </a:solidFill>
                <a:latin typeface="Consolas" pitchFamily="49" charset="0"/>
                <a:cs typeface="Consolas" pitchFamily="49" charset="0"/>
              </a:rPr>
              <a:t>r[0]=2 </a:t>
            </a:r>
            <a:r>
              <a:rPr lang="en-US" b="1" dirty="0" err="1" smtClean="0">
                <a:ln w="3175">
                  <a:noFill/>
                </a:ln>
                <a:solidFill>
                  <a:srgbClr val="420000"/>
                </a:solidFill>
                <a:latin typeface="Consolas" pitchFamily="49" charset="0"/>
                <a:cs typeface="Consolas" pitchFamily="49" charset="0"/>
              </a:rPr>
              <a:t>x_i</a:t>
            </a:r>
            <a:r>
              <a:rPr lang="en-US" b="1" dirty="0" smtClean="0">
                <a:ln w="3175">
                  <a:noFill/>
                </a:ln>
                <a:solidFill>
                  <a:srgbClr val="420000"/>
                </a:solidFill>
                <a:latin typeface="Consolas" pitchFamily="49" charset="0"/>
                <a:cs typeface="Consolas" pitchFamily="49" charset="0"/>
              </a:rPr>
              <a:t>=5, </a:t>
            </a:r>
            <a:r>
              <a:rPr lang="en-US" b="1" dirty="0" err="1" smtClean="0">
                <a:ln w="3175">
                  <a:noFill/>
                </a:ln>
                <a:solidFill>
                  <a:srgbClr val="420000"/>
                </a:solidFill>
                <a:latin typeface="Consolas" pitchFamily="49" charset="0"/>
                <a:cs typeface="Consolas" pitchFamily="49" charset="0"/>
              </a:rPr>
              <a:t>x_f</a:t>
            </a:r>
            <a:r>
              <a:rPr lang="en-US" b="1" dirty="0" smtClean="0">
                <a:ln w="3175">
                  <a:noFill/>
                </a:ln>
                <a:solidFill>
                  <a:srgbClr val="420000"/>
                </a:solidFill>
                <a:latin typeface="Consolas" pitchFamily="49" charset="0"/>
                <a:cs typeface="Consolas" pitchFamily="49" charset="0"/>
              </a:rPr>
              <a:t>=10</a:t>
            </a:r>
          </a:p>
          <a:p>
            <a:r>
              <a:rPr lang="en-US" b="1" dirty="0" smtClean="0">
                <a:ln w="3175">
                  <a:noFill/>
                </a:ln>
                <a:solidFill>
                  <a:srgbClr val="420000"/>
                </a:solidFill>
                <a:latin typeface="Consolas" pitchFamily="49" charset="0"/>
                <a:cs typeface="Consolas" pitchFamily="49" charset="0"/>
              </a:rPr>
              <a:t>r[1]=5 </a:t>
            </a:r>
            <a:r>
              <a:rPr lang="en-US" b="1" dirty="0" err="1" smtClean="0">
                <a:ln w="3175">
                  <a:noFill/>
                </a:ln>
                <a:solidFill>
                  <a:srgbClr val="420000"/>
                </a:solidFill>
                <a:latin typeface="Consolas" pitchFamily="49" charset="0"/>
                <a:cs typeface="Consolas" pitchFamily="49" charset="0"/>
              </a:rPr>
              <a:t>x_i</a:t>
            </a:r>
            <a:r>
              <a:rPr lang="en-US" b="1" dirty="0" smtClean="0">
                <a:ln w="3175">
                  <a:noFill/>
                </a:ln>
                <a:solidFill>
                  <a:srgbClr val="420000"/>
                </a:solidFill>
                <a:latin typeface="Consolas" pitchFamily="49" charset="0"/>
                <a:cs typeface="Consolas" pitchFamily="49" charset="0"/>
              </a:rPr>
              <a:t>=14, </a:t>
            </a:r>
            <a:r>
              <a:rPr lang="en-US" b="1" dirty="0" err="1" smtClean="0">
                <a:ln w="3175">
                  <a:noFill/>
                </a:ln>
                <a:solidFill>
                  <a:srgbClr val="420000"/>
                </a:solidFill>
                <a:latin typeface="Consolas" pitchFamily="49" charset="0"/>
                <a:cs typeface="Consolas" pitchFamily="49" charset="0"/>
              </a:rPr>
              <a:t>x_f</a:t>
            </a:r>
            <a:r>
              <a:rPr lang="en-US" b="1" dirty="0" smtClean="0">
                <a:ln w="3175">
                  <a:noFill/>
                </a:ln>
                <a:solidFill>
                  <a:srgbClr val="420000"/>
                </a:solidFill>
                <a:latin typeface="Consolas" pitchFamily="49" charset="0"/>
                <a:cs typeface="Consolas" pitchFamily="49" charset="0"/>
              </a:rPr>
              <a:t>=19</a:t>
            </a:r>
          </a:p>
          <a:p>
            <a:r>
              <a:rPr lang="en-US" b="1" dirty="0" smtClean="0">
                <a:ln w="3175">
                  <a:noFill/>
                </a:ln>
                <a:solidFill>
                  <a:srgbClr val="420000"/>
                </a:solidFill>
                <a:latin typeface="Consolas" pitchFamily="49" charset="0"/>
                <a:cs typeface="Consolas" pitchFamily="49" charset="0"/>
              </a:rPr>
              <a:t>r[2]=2 </a:t>
            </a:r>
            <a:r>
              <a:rPr lang="en-US" b="1" dirty="0" err="1" smtClean="0">
                <a:ln w="3175">
                  <a:noFill/>
                </a:ln>
                <a:solidFill>
                  <a:srgbClr val="420000"/>
                </a:solidFill>
                <a:latin typeface="Consolas" pitchFamily="49" charset="0"/>
                <a:cs typeface="Consolas" pitchFamily="49" charset="0"/>
              </a:rPr>
              <a:t>x_i</a:t>
            </a:r>
            <a:r>
              <a:rPr lang="en-US" b="1" dirty="0" smtClean="0">
                <a:ln w="3175">
                  <a:noFill/>
                </a:ln>
                <a:solidFill>
                  <a:srgbClr val="420000"/>
                </a:solidFill>
                <a:latin typeface="Consolas" pitchFamily="49" charset="0"/>
                <a:cs typeface="Consolas" pitchFamily="49" charset="0"/>
              </a:rPr>
              <a:t>=20, </a:t>
            </a:r>
            <a:r>
              <a:rPr lang="en-US" b="1" dirty="0" err="1" smtClean="0">
                <a:ln w="3175">
                  <a:noFill/>
                </a:ln>
                <a:solidFill>
                  <a:srgbClr val="420000"/>
                </a:solidFill>
                <a:latin typeface="Consolas" pitchFamily="49" charset="0"/>
                <a:cs typeface="Consolas" pitchFamily="49" charset="0"/>
              </a:rPr>
              <a:t>x_f</a:t>
            </a:r>
            <a:r>
              <a:rPr lang="en-US" b="1" dirty="0" smtClean="0">
                <a:ln w="3175">
                  <a:noFill/>
                </a:ln>
                <a:solidFill>
                  <a:srgbClr val="420000"/>
                </a:solidFill>
                <a:latin typeface="Consolas" pitchFamily="49" charset="0"/>
                <a:cs typeface="Consolas" pitchFamily="49" charset="0"/>
              </a:rPr>
              <a:t>=26</a:t>
            </a:r>
          </a:p>
          <a:p>
            <a:endParaRPr lang="en-US" dirty="0">
              <a:solidFill>
                <a:srgbClr val="420000"/>
              </a:solidFill>
            </a:endParaRPr>
          </a:p>
        </p:txBody>
      </p:sp>
      <p:sp>
        <p:nvSpPr>
          <p:cNvPr id="16" name="TextBox 15"/>
          <p:cNvSpPr txBox="1"/>
          <p:nvPr/>
        </p:nvSpPr>
        <p:spPr>
          <a:xfrm>
            <a:off x="152400" y="4419600"/>
            <a:ext cx="2819400" cy="923330"/>
          </a:xfrm>
          <a:prstGeom prst="rect">
            <a:avLst/>
          </a:prstGeom>
          <a:noFill/>
        </p:spPr>
        <p:txBody>
          <a:bodyPr wrap="square" rtlCol="0">
            <a:spAutoFit/>
          </a:bodyPr>
          <a:lstStyle/>
          <a:p>
            <a:r>
              <a:rPr lang="en-US" b="1" dirty="0" err="1" smtClean="0">
                <a:ln w="3175">
                  <a:noFill/>
                </a:ln>
                <a:solidFill>
                  <a:srgbClr val="420000"/>
                </a:solidFill>
                <a:latin typeface="Consolas" pitchFamily="49" charset="0"/>
                <a:cs typeface="Consolas" pitchFamily="49" charset="0"/>
              </a:rPr>
              <a:t>dyn</a:t>
            </a:r>
            <a:r>
              <a:rPr lang="en-US" b="1" dirty="0" smtClean="0">
                <a:ln w="3175">
                  <a:noFill/>
                </a:ln>
                <a:solidFill>
                  <a:srgbClr val="420000"/>
                </a:solidFill>
                <a:latin typeface="Consolas" pitchFamily="49" charset="0"/>
                <a:cs typeface="Consolas" pitchFamily="49" charset="0"/>
              </a:rPr>
              <a:t>[0][0]=5*10=50</a:t>
            </a:r>
          </a:p>
          <a:p>
            <a:r>
              <a:rPr lang="en-US" b="1" dirty="0" err="1" smtClean="0">
                <a:ln w="3175">
                  <a:noFill/>
                </a:ln>
                <a:solidFill>
                  <a:srgbClr val="420000"/>
                </a:solidFill>
                <a:latin typeface="Consolas" pitchFamily="49" charset="0"/>
                <a:cs typeface="Consolas" pitchFamily="49" charset="0"/>
              </a:rPr>
              <a:t>dyn</a:t>
            </a:r>
            <a:r>
              <a:rPr lang="en-US" b="1" dirty="0" smtClean="0">
                <a:ln w="3175">
                  <a:noFill/>
                </a:ln>
                <a:solidFill>
                  <a:srgbClr val="420000"/>
                </a:solidFill>
                <a:latin typeface="Consolas" pitchFamily="49" charset="0"/>
                <a:cs typeface="Consolas" pitchFamily="49" charset="0"/>
              </a:rPr>
              <a:t>[0][1]=2*4=8</a:t>
            </a:r>
          </a:p>
          <a:p>
            <a:r>
              <a:rPr lang="en-US" b="1" dirty="0" err="1" smtClean="0">
                <a:ln w="3175">
                  <a:noFill/>
                </a:ln>
                <a:solidFill>
                  <a:srgbClr val="420000"/>
                </a:solidFill>
                <a:latin typeface="Consolas" pitchFamily="49" charset="0"/>
                <a:cs typeface="Consolas" pitchFamily="49" charset="0"/>
              </a:rPr>
              <a:t>dyn</a:t>
            </a:r>
            <a:r>
              <a:rPr lang="en-US" b="1" dirty="0" smtClean="0">
                <a:ln w="3175">
                  <a:noFill/>
                </a:ln>
                <a:solidFill>
                  <a:srgbClr val="420000"/>
                </a:solidFill>
                <a:latin typeface="Consolas" pitchFamily="49" charset="0"/>
                <a:cs typeface="Consolas" pitchFamily="49" charset="0"/>
              </a:rPr>
              <a:t>[0][2]=3*7=21</a:t>
            </a:r>
            <a:endParaRPr lang="en-US" dirty="0">
              <a:solidFill>
                <a:srgbClr val="420000"/>
              </a:solidFill>
            </a:endParaRPr>
          </a:p>
        </p:txBody>
      </p:sp>
      <p:sp>
        <p:nvSpPr>
          <p:cNvPr id="17" name="TextBox 16"/>
          <p:cNvSpPr txBox="1"/>
          <p:nvPr/>
        </p:nvSpPr>
        <p:spPr>
          <a:xfrm>
            <a:off x="2819400" y="4419600"/>
            <a:ext cx="2971800" cy="646331"/>
          </a:xfrm>
          <a:prstGeom prst="rect">
            <a:avLst/>
          </a:prstGeom>
          <a:noFill/>
        </p:spPr>
        <p:txBody>
          <a:bodyPr wrap="square" rtlCol="0">
            <a:spAutoFit/>
          </a:bodyPr>
          <a:lstStyle/>
          <a:p>
            <a:r>
              <a:rPr lang="en-US" b="1" dirty="0" err="1" smtClean="0">
                <a:ln w="3175">
                  <a:noFill/>
                </a:ln>
                <a:solidFill>
                  <a:srgbClr val="420000"/>
                </a:solidFill>
                <a:latin typeface="Consolas" pitchFamily="49" charset="0"/>
                <a:cs typeface="Consolas" pitchFamily="49" charset="0"/>
              </a:rPr>
              <a:t>dyn</a:t>
            </a:r>
            <a:r>
              <a:rPr lang="en-US" b="1" dirty="0" smtClean="0">
                <a:ln w="3175">
                  <a:noFill/>
                </a:ln>
                <a:solidFill>
                  <a:srgbClr val="420000"/>
                </a:solidFill>
                <a:latin typeface="Consolas" pitchFamily="49" charset="0"/>
                <a:cs typeface="Consolas" pitchFamily="49" charset="0"/>
              </a:rPr>
              <a:t>[1][0]=(8)+2*8=24</a:t>
            </a:r>
          </a:p>
          <a:p>
            <a:r>
              <a:rPr lang="en-US" b="1" dirty="0" err="1" smtClean="0">
                <a:ln w="3175">
                  <a:noFill/>
                </a:ln>
                <a:solidFill>
                  <a:srgbClr val="420000"/>
                </a:solidFill>
                <a:latin typeface="Consolas" pitchFamily="49" charset="0"/>
                <a:cs typeface="Consolas" pitchFamily="49" charset="0"/>
              </a:rPr>
              <a:t>dyn</a:t>
            </a:r>
            <a:r>
              <a:rPr lang="en-US" b="1" dirty="0" smtClean="0">
                <a:ln w="3175">
                  <a:noFill/>
                </a:ln>
                <a:solidFill>
                  <a:srgbClr val="420000"/>
                </a:solidFill>
                <a:latin typeface="Consolas" pitchFamily="49" charset="0"/>
                <a:cs typeface="Consolas" pitchFamily="49" charset="0"/>
              </a:rPr>
              <a:t>[1][1]=(50)+6*9=104</a:t>
            </a:r>
          </a:p>
        </p:txBody>
      </p:sp>
      <p:sp>
        <p:nvSpPr>
          <p:cNvPr id="18" name="TextBox 17"/>
          <p:cNvSpPr txBox="1"/>
          <p:nvPr/>
        </p:nvSpPr>
        <p:spPr>
          <a:xfrm>
            <a:off x="5943600" y="4419600"/>
            <a:ext cx="3200400" cy="923330"/>
          </a:xfrm>
          <a:prstGeom prst="rect">
            <a:avLst/>
          </a:prstGeom>
          <a:noFill/>
        </p:spPr>
        <p:txBody>
          <a:bodyPr wrap="square" rtlCol="0">
            <a:spAutoFit/>
          </a:bodyPr>
          <a:lstStyle/>
          <a:p>
            <a:r>
              <a:rPr lang="en-US" b="1" dirty="0" err="1" smtClean="0">
                <a:ln w="3175">
                  <a:noFill/>
                </a:ln>
                <a:solidFill>
                  <a:srgbClr val="420000"/>
                </a:solidFill>
                <a:latin typeface="Consolas" pitchFamily="49" charset="0"/>
                <a:cs typeface="Consolas" pitchFamily="49" charset="0"/>
              </a:rPr>
              <a:t>dyn</a:t>
            </a:r>
            <a:r>
              <a:rPr lang="en-US" b="1" dirty="0" smtClean="0">
                <a:ln w="3175">
                  <a:noFill/>
                </a:ln>
                <a:solidFill>
                  <a:srgbClr val="420000"/>
                </a:solidFill>
                <a:latin typeface="Consolas" pitchFamily="49" charset="0"/>
                <a:cs typeface="Consolas" pitchFamily="49" charset="0"/>
              </a:rPr>
              <a:t>[2][0]=(0)+2*6=12</a:t>
            </a:r>
          </a:p>
          <a:p>
            <a:r>
              <a:rPr lang="en-US" b="1" dirty="0" err="1" smtClean="0">
                <a:ln w="3175">
                  <a:noFill/>
                </a:ln>
                <a:solidFill>
                  <a:srgbClr val="420000"/>
                </a:solidFill>
                <a:latin typeface="Consolas" pitchFamily="49" charset="0"/>
                <a:cs typeface="Consolas" pitchFamily="49" charset="0"/>
              </a:rPr>
              <a:t>dyn</a:t>
            </a:r>
            <a:r>
              <a:rPr lang="en-US" b="1" dirty="0" smtClean="0">
                <a:ln w="3175">
                  <a:noFill/>
                </a:ln>
                <a:solidFill>
                  <a:srgbClr val="420000"/>
                </a:solidFill>
                <a:latin typeface="Consolas" pitchFamily="49" charset="0"/>
                <a:cs typeface="Consolas" pitchFamily="49" charset="0"/>
              </a:rPr>
              <a:t>[2][1]=(24)+5*6=54</a:t>
            </a:r>
          </a:p>
          <a:p>
            <a:r>
              <a:rPr lang="en-US" b="1" dirty="0" err="1" smtClean="0">
                <a:ln w="3175">
                  <a:noFill/>
                </a:ln>
                <a:solidFill>
                  <a:srgbClr val="420000"/>
                </a:solidFill>
                <a:latin typeface="Consolas" pitchFamily="49" charset="0"/>
                <a:cs typeface="Consolas" pitchFamily="49" charset="0"/>
              </a:rPr>
              <a:t>dyn</a:t>
            </a:r>
            <a:r>
              <a:rPr lang="en-US" b="1" dirty="0" smtClean="0">
                <a:ln w="3175">
                  <a:noFill/>
                </a:ln>
                <a:solidFill>
                  <a:srgbClr val="420000"/>
                </a:solidFill>
                <a:latin typeface="Consolas" pitchFamily="49" charset="0"/>
                <a:cs typeface="Consolas" pitchFamily="49" charset="0"/>
              </a:rPr>
              <a:t>[2][2]=(104)+2*7=118</a:t>
            </a:r>
            <a:endParaRPr lang="en-US" dirty="0">
              <a:solidFill>
                <a:srgbClr val="420000"/>
              </a:solidFill>
            </a:endParaRPr>
          </a:p>
        </p:txBody>
      </p:sp>
      <p:sp>
        <p:nvSpPr>
          <p:cNvPr id="19" name="TextBox 18"/>
          <p:cNvSpPr txBox="1"/>
          <p:nvPr/>
        </p:nvSpPr>
        <p:spPr>
          <a:xfrm>
            <a:off x="152400" y="5410200"/>
            <a:ext cx="8991600" cy="923330"/>
          </a:xfrm>
          <a:prstGeom prst="rect">
            <a:avLst/>
          </a:prstGeom>
          <a:noFill/>
        </p:spPr>
        <p:txBody>
          <a:bodyPr wrap="square" rtlCol="0">
            <a:spAutoFit/>
          </a:bodyPr>
          <a:lstStyle/>
          <a:p>
            <a:r>
              <a:rPr lang="en-US" b="1" dirty="0" smtClean="0">
                <a:ln w="3175">
                  <a:noFill/>
                </a:ln>
                <a:solidFill>
                  <a:schemeClr val="tx1">
                    <a:lumMod val="95000"/>
                    <a:lumOff val="5000"/>
                  </a:schemeClr>
                </a:solidFill>
                <a:latin typeface="Consolas" pitchFamily="49" charset="0"/>
                <a:cs typeface="Consolas" pitchFamily="49" charset="0"/>
              </a:rPr>
              <a:t>Okay, so the largest probability for the word ‘car’ to fit from our CDR data calculated from the image is 118.  The real project uses fractions from 0.0-1.0 instead of whole numbers.</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228600" y="1371600"/>
            <a:ext cx="8686800" cy="4800600"/>
          </a:xfrm>
        </p:spPr>
        <p:txBody>
          <a:bodyPr>
            <a:normAutofit fontScale="70000" lnSpcReduction="20000"/>
            <a:scene3d>
              <a:camera prst="orthographicFront"/>
              <a:lightRig rig="threePt" dir="t"/>
            </a:scene3d>
            <a:sp3d prstMaterial="softEdge">
              <a:contourClr>
                <a:schemeClr val="bg1"/>
              </a:contourClr>
            </a:sp3d>
          </a:bodyPr>
          <a:lstStyle/>
          <a:p>
            <a:r>
              <a:rPr lang="en-US" b="1" dirty="0" smtClean="0">
                <a:ln w="3175">
                  <a:noFill/>
                </a:ln>
                <a:solidFill>
                  <a:schemeClr val="tx1">
                    <a:lumMod val="95000"/>
                    <a:lumOff val="5000"/>
                  </a:schemeClr>
                </a:solidFill>
                <a:latin typeface="Consolas" pitchFamily="49" charset="0"/>
                <a:cs typeface="Consolas" pitchFamily="49" charset="0"/>
              </a:rPr>
              <a:t>The last step is to divide the entire total by the total width of the image.  This final product is the words true probability and will be a value between 0.0-1.0 like all good probabilities should be.</a:t>
            </a:r>
          </a:p>
          <a:p>
            <a:endParaRPr lang="en-US" b="1" dirty="0" smtClean="0">
              <a:ln w="3175">
                <a:noFill/>
              </a:ln>
              <a:solidFill>
                <a:schemeClr val="tx1">
                  <a:lumMod val="95000"/>
                  <a:lumOff val="5000"/>
                </a:schemeClr>
              </a:solidFill>
              <a:latin typeface="Consolas" pitchFamily="49" charset="0"/>
              <a:cs typeface="Consolas" pitchFamily="49" charset="0"/>
            </a:endParaRPr>
          </a:p>
          <a:p>
            <a:r>
              <a:rPr lang="en-US" b="1" dirty="0" smtClean="0">
                <a:ln w="3175">
                  <a:noFill/>
                </a:ln>
                <a:solidFill>
                  <a:schemeClr val="tx1">
                    <a:lumMod val="95000"/>
                    <a:lumOff val="5000"/>
                  </a:schemeClr>
                </a:solidFill>
                <a:latin typeface="Consolas" pitchFamily="49" charset="0"/>
                <a:cs typeface="Consolas" pitchFamily="49" charset="0"/>
              </a:rPr>
              <a:t>A few issues…</a:t>
            </a:r>
          </a:p>
          <a:p>
            <a:endParaRPr lang="en-US" b="1" dirty="0" smtClean="0">
              <a:ln w="3175">
                <a:noFill/>
              </a:ln>
              <a:solidFill>
                <a:schemeClr val="tx1">
                  <a:lumMod val="95000"/>
                  <a:lumOff val="5000"/>
                </a:schemeClr>
              </a:solidFill>
              <a:latin typeface="Consolas" pitchFamily="49" charset="0"/>
              <a:cs typeface="Consolas" pitchFamily="49" charset="0"/>
            </a:endParaRP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Well there can be rare problems where it’s not the largest probability. </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Can be fixed by allowing ‘wild cards’ where some characters can be skipped, did *NOT* improve the efficacy of the project, actually it lowered the efficacy so I’m not going to go into it.</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Apply this algorithm to every word in your dictionary list and your highest word is the winner.</a:t>
            </a:r>
          </a:p>
          <a:p>
            <a:endParaRPr lang="en-US"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Dynamic Algorithm</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228600" y="1371600"/>
            <a:ext cx="8686800" cy="4800600"/>
          </a:xfrm>
        </p:spPr>
        <p:txBody>
          <a:bodyPr>
            <a:normAutofit fontScale="70000" lnSpcReduction="20000"/>
            <a:scene3d>
              <a:camera prst="orthographicFront"/>
              <a:lightRig rig="threePt" dir="t"/>
            </a:scene3d>
            <a:sp3d prstMaterial="softEdge">
              <a:contourClr>
                <a:schemeClr val="bg1"/>
              </a:contourClr>
            </a:sp3d>
          </a:bodyPr>
          <a:lstStyle/>
          <a:p>
            <a:pPr algn="l">
              <a:buFont typeface="Arial" pitchFamily="34" charset="0"/>
              <a:buChar char="•"/>
            </a:pPr>
            <a:r>
              <a:rPr lang="en-US" b="1" dirty="0" smtClean="0">
                <a:ln w="3175">
                  <a:noFill/>
                </a:ln>
                <a:solidFill>
                  <a:schemeClr val="tx1"/>
                </a:solidFill>
                <a:latin typeface="Consolas" pitchFamily="49" charset="0"/>
                <a:cs typeface="Consolas" pitchFamily="49" charset="0"/>
              </a:rPr>
              <a:t> Difficult to determine, but can be calculated statistically.</a:t>
            </a:r>
          </a:p>
          <a:p>
            <a:pPr algn="l">
              <a:buFont typeface="Arial" pitchFamily="34" charset="0"/>
              <a:buChar char="•"/>
            </a:pPr>
            <a:r>
              <a:rPr lang="en-US" b="1" dirty="0" smtClean="0">
                <a:ln w="3175">
                  <a:noFill/>
                </a:ln>
                <a:solidFill>
                  <a:schemeClr val="tx1"/>
                </a:solidFill>
                <a:latin typeface="Consolas" pitchFamily="49" charset="0"/>
                <a:cs typeface="Consolas" pitchFamily="49" charset="0"/>
              </a:rPr>
              <a:t> A</a:t>
            </a:r>
            <a:r>
              <a:rPr lang="en-US" b="1" dirty="0" smtClean="0">
                <a:solidFill>
                  <a:schemeClr val="tx1"/>
                </a:solidFill>
                <a:latin typeface="Consolas" pitchFamily="49" charset="0"/>
                <a:cs typeface="Consolas" pitchFamily="49" charset="0"/>
              </a:rPr>
              <a:t> few tricks can be learned from having experimented enough with </a:t>
            </a:r>
            <a:r>
              <a:rPr lang="en-US" b="1" dirty="0" err="1" smtClean="0">
                <a:solidFill>
                  <a:schemeClr val="tx1"/>
                </a:solidFill>
                <a:latin typeface="Consolas" pitchFamily="49" charset="0"/>
                <a:cs typeface="Consolas" pitchFamily="49" charset="0"/>
              </a:rPr>
              <a:t>reCAPTCHA</a:t>
            </a:r>
            <a:r>
              <a:rPr lang="en-US" b="1" dirty="0" smtClean="0">
                <a:solidFill>
                  <a:schemeClr val="tx1"/>
                </a:solidFill>
                <a:latin typeface="Consolas" pitchFamily="49" charset="0"/>
                <a:cs typeface="Consolas" pitchFamily="49" charset="0"/>
              </a:rPr>
              <a:t>, such as if one of the words are distorted beyond a certain point, if they are shorter than a few letters such as ‘the’ or ‘to’, or if they contain numbers then it is definitely not the verification word</a:t>
            </a:r>
          </a:p>
          <a:p>
            <a:pPr algn="l">
              <a:buFont typeface="Arial" pitchFamily="34" charset="0"/>
              <a:buChar char="•"/>
            </a:pPr>
            <a:r>
              <a:rPr lang="en-US" b="1" dirty="0" smtClean="0">
                <a:solidFill>
                  <a:schemeClr val="tx1"/>
                </a:solidFill>
                <a:latin typeface="Consolas" pitchFamily="49" charset="0"/>
                <a:cs typeface="Consolas" pitchFamily="49" charset="0"/>
              </a:rPr>
              <a:t> In some instances it is impossible to tell the difference without trying it natively on </a:t>
            </a:r>
            <a:r>
              <a:rPr lang="en-US" b="1" dirty="0" err="1" smtClean="0">
                <a:solidFill>
                  <a:schemeClr val="tx1"/>
                </a:solidFill>
                <a:latin typeface="Consolas" pitchFamily="49" charset="0"/>
                <a:cs typeface="Consolas" pitchFamily="49" charset="0"/>
              </a:rPr>
              <a:t>reCAPTCHA</a:t>
            </a:r>
            <a:r>
              <a:rPr lang="en-US" b="1" dirty="0" smtClean="0">
                <a:solidFill>
                  <a:schemeClr val="tx1"/>
                </a:solidFill>
                <a:latin typeface="Consolas" pitchFamily="49" charset="0"/>
                <a:cs typeface="Consolas" pitchFamily="49" charset="0"/>
              </a:rPr>
              <a:t>.  In an analysis of 16,555 CAPTCHAs 313 of them contained a word containing a number and 6,712 of them had a word of less than or equal to three characters in size.  Meaning that 42.43% of CAPTCHAs supplied by </a:t>
            </a:r>
            <a:r>
              <a:rPr lang="en-US" b="1" dirty="0" err="1" smtClean="0">
                <a:solidFill>
                  <a:schemeClr val="tx1"/>
                </a:solidFill>
                <a:latin typeface="Consolas" pitchFamily="49" charset="0"/>
                <a:cs typeface="Consolas" pitchFamily="49" charset="0"/>
              </a:rPr>
              <a:t>reCAPTCHA</a:t>
            </a:r>
            <a:r>
              <a:rPr lang="en-US" b="1" dirty="0" smtClean="0">
                <a:solidFill>
                  <a:schemeClr val="tx1"/>
                </a:solidFill>
                <a:latin typeface="Consolas" pitchFamily="49" charset="0"/>
                <a:cs typeface="Consolas" pitchFamily="49" charset="0"/>
              </a:rPr>
              <a:t> can have the verification word easily determined, and that statistic is not including overly distorted words which could easily make that number far more than half.</a:t>
            </a:r>
          </a:p>
          <a:p>
            <a:pPr algn="l">
              <a:buFont typeface="Arial" pitchFamily="34" charset="0"/>
              <a:buChar char="•"/>
            </a:pPr>
            <a:endParaRPr lang="en-US" b="1" dirty="0" smtClean="0">
              <a:ln w="3175">
                <a:noFill/>
              </a:ln>
              <a:solidFill>
                <a:schemeClr val="tx1"/>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Experimental Results</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228600" y="1371600"/>
            <a:ext cx="8686800" cy="4953000"/>
          </a:xfrm>
        </p:spPr>
        <p:txBody>
          <a:bodyPr>
            <a:normAutofit fontScale="92500" lnSpcReduction="10000"/>
            <a:scene3d>
              <a:camera prst="orthographicFront"/>
              <a:lightRig rig="threePt" dir="t"/>
            </a:scene3d>
            <a:sp3d prstMaterial="softEdge">
              <a:contourClr>
                <a:schemeClr val="bg1"/>
              </a:contourClr>
            </a:sp3d>
          </a:bodyPr>
          <a:lstStyle/>
          <a:p>
            <a:pPr algn="l">
              <a:buFont typeface="Arial" pitchFamily="34" charset="0"/>
              <a:buChar char="•"/>
            </a:pPr>
            <a:r>
              <a:rPr lang="en-US" b="1" dirty="0">
                <a:ln w="3175">
                  <a:noFill/>
                </a:ln>
                <a:solidFill>
                  <a:schemeClr val="tx1">
                    <a:lumMod val="95000"/>
                    <a:lumOff val="5000"/>
                  </a:schemeClr>
                </a:solidFill>
                <a:latin typeface="Consolas" pitchFamily="49" charset="0"/>
                <a:cs typeface="Consolas" pitchFamily="49" charset="0"/>
              </a:rPr>
              <a:t> </a:t>
            </a:r>
            <a:r>
              <a:rPr lang="en-US" b="1" dirty="0" err="1" smtClean="0">
                <a:ln w="3175">
                  <a:noFill/>
                </a:ln>
                <a:solidFill>
                  <a:schemeClr val="tx1">
                    <a:lumMod val="95000"/>
                    <a:lumOff val="5000"/>
                  </a:schemeClr>
                </a:solidFill>
                <a:latin typeface="Consolas" pitchFamily="49" charset="0"/>
                <a:cs typeface="Consolas" pitchFamily="49" charset="0"/>
              </a:rPr>
              <a:t>reCAPTCHA</a:t>
            </a:r>
            <a:r>
              <a:rPr lang="en-US" b="1" dirty="0">
                <a:ln w="3175">
                  <a:noFill/>
                </a:ln>
                <a:solidFill>
                  <a:schemeClr val="tx1">
                    <a:lumMod val="95000"/>
                    <a:lumOff val="5000"/>
                  </a:schemeClr>
                </a:solidFill>
                <a:latin typeface="Consolas" pitchFamily="49" charset="0"/>
                <a:cs typeface="Consolas" pitchFamily="49" charset="0"/>
              </a:rPr>
              <a:t> </a:t>
            </a:r>
            <a:r>
              <a:rPr lang="en-US" b="1" dirty="0" smtClean="0">
                <a:ln w="3175">
                  <a:noFill/>
                </a:ln>
                <a:solidFill>
                  <a:schemeClr val="tx1">
                    <a:lumMod val="95000"/>
                    <a:lumOff val="5000"/>
                  </a:schemeClr>
                </a:solidFill>
                <a:latin typeface="Consolas" pitchFamily="49" charset="0"/>
                <a:cs typeface="Consolas" pitchFamily="49" charset="0"/>
              </a:rPr>
              <a:t>background</a:t>
            </a:r>
          </a:p>
          <a:p>
            <a:pPr algn="l">
              <a:buFont typeface="Arial" pitchFamily="34" charset="0"/>
              <a:buChar char="•"/>
            </a:pPr>
            <a:r>
              <a:rPr lang="en-US" b="1" dirty="0">
                <a:ln w="3175">
                  <a:noFill/>
                </a:ln>
                <a:solidFill>
                  <a:schemeClr val="tx1">
                    <a:lumMod val="95000"/>
                    <a:lumOff val="5000"/>
                  </a:schemeClr>
                </a:solidFill>
                <a:latin typeface="Consolas" pitchFamily="49" charset="0"/>
                <a:cs typeface="Consolas" pitchFamily="49" charset="0"/>
              </a:rPr>
              <a:t> </a:t>
            </a:r>
            <a:r>
              <a:rPr lang="en-US" b="1" dirty="0" smtClean="0">
                <a:ln w="3175">
                  <a:noFill/>
                </a:ln>
                <a:solidFill>
                  <a:schemeClr val="tx1">
                    <a:lumMod val="95000"/>
                    <a:lumOff val="5000"/>
                  </a:schemeClr>
                </a:solidFill>
                <a:latin typeface="Consolas" pitchFamily="49" charset="0"/>
                <a:cs typeface="Consolas" pitchFamily="49" charset="0"/>
              </a:rPr>
              <a:t>Distortion removal</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Character segmentation/recognition</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Dictionary attack</a:t>
            </a:r>
          </a:p>
          <a:p>
            <a:pPr algn="l">
              <a:buFont typeface="Arial" pitchFamily="34" charset="0"/>
              <a:buChar char="•"/>
            </a:pPr>
            <a:r>
              <a:rPr lang="en-US" b="1" dirty="0">
                <a:ln w="3175">
                  <a:noFill/>
                </a:ln>
                <a:solidFill>
                  <a:schemeClr val="tx1">
                    <a:lumMod val="95000"/>
                    <a:lumOff val="5000"/>
                  </a:schemeClr>
                </a:solidFill>
                <a:latin typeface="Consolas" pitchFamily="49" charset="0"/>
                <a:cs typeface="Consolas" pitchFamily="49" charset="0"/>
              </a:rPr>
              <a:t> </a:t>
            </a:r>
            <a:r>
              <a:rPr lang="en-US" b="1" dirty="0" smtClean="0">
                <a:ln w="3175">
                  <a:noFill/>
                </a:ln>
                <a:solidFill>
                  <a:schemeClr val="tx1">
                    <a:lumMod val="95000"/>
                    <a:lumOff val="5000"/>
                  </a:schemeClr>
                </a:solidFill>
                <a:latin typeface="Consolas" pitchFamily="49" charset="0"/>
                <a:cs typeface="Consolas" pitchFamily="49" charset="0"/>
              </a:rPr>
              <a:t>Experimental results</a:t>
            </a:r>
          </a:p>
          <a:p>
            <a:pPr algn="l">
              <a:buFont typeface="Arial" pitchFamily="34" charset="0"/>
              <a:buChar char="•"/>
            </a:pPr>
            <a:endParaRPr lang="en-US" b="1" dirty="0" smtClean="0">
              <a:ln w="3175">
                <a:noFill/>
              </a:ln>
              <a:solidFill>
                <a:schemeClr val="tx1">
                  <a:lumMod val="95000"/>
                  <a:lumOff val="5000"/>
                </a:schemeClr>
              </a:solidFill>
              <a:latin typeface="Consolas" pitchFamily="49" charset="0"/>
              <a:cs typeface="Consolas" pitchFamily="49" charset="0"/>
            </a:endParaRPr>
          </a:p>
          <a:p>
            <a:pPr algn="l"/>
            <a:r>
              <a:rPr lang="en-US" b="1" dirty="0" smtClean="0">
                <a:ln w="3175">
                  <a:noFill/>
                </a:ln>
                <a:solidFill>
                  <a:srgbClr val="420000"/>
                </a:solidFill>
                <a:latin typeface="Consolas" pitchFamily="49" charset="0"/>
                <a:cs typeface="Consolas" pitchFamily="49" charset="0"/>
              </a:rPr>
              <a:t>-=LAST MINUTE ADDENDUM=-</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Decoding the new (as of 7/21) </a:t>
            </a:r>
            <a:r>
              <a:rPr lang="en-US" b="1" dirty="0" err="1" smtClean="0">
                <a:ln w="3175">
                  <a:noFill/>
                </a:ln>
                <a:solidFill>
                  <a:schemeClr val="tx1">
                    <a:lumMod val="95000"/>
                    <a:lumOff val="5000"/>
                  </a:schemeClr>
                </a:solidFill>
                <a:latin typeface="Consolas" pitchFamily="49" charset="0"/>
                <a:cs typeface="Consolas" pitchFamily="49" charset="0"/>
              </a:rPr>
              <a:t>reCAPTCHA</a:t>
            </a:r>
            <a:endParaRPr lang="en-US" b="1" dirty="0" smtClean="0">
              <a:ln w="3175">
                <a:noFill/>
              </a:ln>
              <a:solidFill>
                <a:schemeClr val="tx1">
                  <a:lumMod val="95000"/>
                  <a:lumOff val="5000"/>
                </a:schemeClr>
              </a:solidFill>
              <a:latin typeface="Consolas" pitchFamily="49" charset="0"/>
              <a:cs typeface="Consolas" pitchFamily="49" charset="0"/>
            </a:endParaRP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Sample </a:t>
            </a:r>
            <a:r>
              <a:rPr lang="en-US" b="1" dirty="0" err="1" smtClean="0">
                <a:ln w="3175">
                  <a:noFill/>
                </a:ln>
                <a:solidFill>
                  <a:schemeClr val="tx1">
                    <a:lumMod val="95000"/>
                    <a:lumOff val="5000"/>
                  </a:schemeClr>
                </a:solidFill>
                <a:latin typeface="Consolas" pitchFamily="49" charset="0"/>
                <a:cs typeface="Consolas" pitchFamily="49" charset="0"/>
              </a:rPr>
              <a:t>decodings</a:t>
            </a:r>
            <a:endParaRPr lang="en-US"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Contents</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0" y="1066800"/>
            <a:ext cx="8915400" cy="5257800"/>
          </a:xfrm>
        </p:spPr>
        <p:txBody>
          <a:bodyPr>
            <a:noAutofit/>
            <a:scene3d>
              <a:camera prst="orthographicFront"/>
              <a:lightRig rig="threePt" dir="t"/>
            </a:scene3d>
            <a:sp3d prstMaterial="softEdge">
              <a:contourClr>
                <a:schemeClr val="bg1"/>
              </a:contourClr>
            </a:sp3d>
          </a:bodyPr>
          <a:lstStyle/>
          <a:p>
            <a:pPr algn="l">
              <a:buFont typeface="Arial" pitchFamily="34" charset="0"/>
              <a:buChar char="•"/>
            </a:pPr>
            <a:r>
              <a:rPr lang="en-US" sz="1900" b="1" dirty="0" smtClean="0">
                <a:solidFill>
                  <a:schemeClr val="tx1"/>
                </a:solidFill>
                <a:latin typeface="Consolas" pitchFamily="49" charset="0"/>
                <a:cs typeface="Consolas" pitchFamily="49" charset="0"/>
              </a:rPr>
              <a:t> The system was setup to run for a day testing 4,690 downloaded random CAPTCHAs that were not used to train the system in anyway.  Since I downloaded the images and did not run the system against </a:t>
            </a:r>
            <a:r>
              <a:rPr lang="en-US" sz="1900" b="1" dirty="0" err="1" smtClean="0">
                <a:solidFill>
                  <a:schemeClr val="tx1"/>
                </a:solidFill>
                <a:latin typeface="Consolas" pitchFamily="49" charset="0"/>
                <a:cs typeface="Consolas" pitchFamily="49" charset="0"/>
              </a:rPr>
              <a:t>reCAPTCHA’s</a:t>
            </a:r>
            <a:r>
              <a:rPr lang="en-US" sz="1900" b="1" dirty="0" smtClean="0">
                <a:solidFill>
                  <a:schemeClr val="tx1"/>
                </a:solidFill>
                <a:latin typeface="Consolas" pitchFamily="49" charset="0"/>
                <a:cs typeface="Consolas" pitchFamily="49" charset="0"/>
              </a:rPr>
              <a:t> servers I need to determine which word is the verification word myself in order to determine the true efficacy of the system.  The results for this experiment came to 873 instances where one or both of the two words were correct that gives an efficacy of 18.6%.  After removing all instances where the correct word was less than or equal to three characters there was a total of 630 correct.  This leaves an overall efficiency of 13.4% percent.</a:t>
            </a:r>
          </a:p>
          <a:p>
            <a:pPr algn="l">
              <a:buFont typeface="Arial" pitchFamily="34" charset="0"/>
              <a:buChar char="•"/>
            </a:pPr>
            <a:r>
              <a:rPr lang="en-US" sz="1900" b="1" dirty="0" smtClean="0">
                <a:solidFill>
                  <a:schemeClr val="tx1"/>
                </a:solidFill>
                <a:latin typeface="Consolas" pitchFamily="49" charset="0"/>
                <a:cs typeface="Consolas" pitchFamily="49" charset="0"/>
              </a:rPr>
              <a:t> Of course there are the instances where the system is answering the digitization word correct instead of the verification word.  Concluding, however, that this happens half of the time is far too conservative considering the digitization word is often more distorted.  A safe conservative number for the results in this experiment to have accidentally answered the word other than the verification word would be 25%.</a:t>
            </a:r>
            <a:endParaRPr lang="en-US" sz="1900" b="1" dirty="0" smtClean="0">
              <a:ln w="3175">
                <a:noFill/>
              </a:ln>
              <a:solidFill>
                <a:schemeClr val="tx1"/>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Experimental Results</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52400" y="2362200"/>
            <a:ext cx="8991600" cy="4343400"/>
          </a:xfrm>
        </p:spPr>
        <p:txBody>
          <a:bodyPr>
            <a:noAutofit/>
            <a:scene3d>
              <a:camera prst="orthographicFront"/>
              <a:lightRig rig="threePt" dir="t"/>
            </a:scene3d>
            <a:sp3d prstMaterial="softEdge">
              <a:contourClr>
                <a:schemeClr val="bg1"/>
              </a:contourClr>
            </a:sp3d>
          </a:bodyPr>
          <a:lstStyle/>
          <a:p>
            <a:pPr algn="l">
              <a:buFont typeface="Arial" pitchFamily="34" charset="0"/>
              <a:buChar char="•"/>
            </a:pPr>
            <a:r>
              <a:rPr lang="en-US" sz="1900" b="1" dirty="0" smtClean="0">
                <a:solidFill>
                  <a:schemeClr val="tx1"/>
                </a:solidFill>
                <a:latin typeface="Consolas" pitchFamily="49" charset="0"/>
                <a:cs typeface="Consolas" pitchFamily="49" charset="0"/>
              </a:rPr>
              <a:t> Since half of the time it is not possible to guess which word is the verification word then there is still a 50% chance of that half that the system guessed the incorrect word so .5*.5=25%.  In actual practice however, this number seems to be quite a bit too conservative as well. Unfortunately, unless I want to abuse </a:t>
            </a:r>
            <a:r>
              <a:rPr lang="en-US" sz="1900" b="1" dirty="0" err="1" smtClean="0">
                <a:solidFill>
                  <a:schemeClr val="tx1"/>
                </a:solidFill>
                <a:latin typeface="Consolas" pitchFamily="49" charset="0"/>
                <a:cs typeface="Consolas" pitchFamily="49" charset="0"/>
              </a:rPr>
              <a:t>reCAPTCHA</a:t>
            </a:r>
            <a:r>
              <a:rPr lang="en-US" sz="1900" b="1" dirty="0" smtClean="0">
                <a:solidFill>
                  <a:schemeClr val="tx1"/>
                </a:solidFill>
                <a:latin typeface="Consolas" pitchFamily="49" charset="0"/>
                <a:cs typeface="Consolas" pitchFamily="49" charset="0"/>
              </a:rPr>
              <a:t> to do a true system test, these figures will have to do.  The rating can then be multiplied by 75% to get a highly conservative efficiency rating of 10.07%.  On average the system takes roughly 8 seconds to decode an entire CAPTCHA, or 4 seconds a word.  These results were executed on a single core 2.53 GHz processor. The winning probabilities for the sample CAPTCHA I used in these slides turns out to be: ‘presume’ with a rate of 0.618, and ‘</a:t>
            </a:r>
            <a:r>
              <a:rPr lang="en-US" sz="1900" b="1" dirty="0" err="1" smtClean="0">
                <a:solidFill>
                  <a:schemeClr val="tx1"/>
                </a:solidFill>
                <a:latin typeface="Consolas" pitchFamily="49" charset="0"/>
                <a:cs typeface="Consolas" pitchFamily="49" charset="0"/>
              </a:rPr>
              <a:t>meronymy</a:t>
            </a:r>
            <a:r>
              <a:rPr lang="en-US" sz="1900" b="1" dirty="0" smtClean="0">
                <a:solidFill>
                  <a:schemeClr val="tx1"/>
                </a:solidFill>
                <a:latin typeface="Consolas" pitchFamily="49" charset="0"/>
                <a:cs typeface="Consolas" pitchFamily="49" charset="0"/>
              </a:rPr>
              <a:t>’ with a rate of 0.478. Also, I hardly trained the CMAP because it’s tedious and I detest monotony.</a:t>
            </a:r>
            <a:endParaRPr lang="en-US" sz="1900" b="1" dirty="0" smtClean="0">
              <a:ln w="3175">
                <a:noFill/>
              </a:ln>
              <a:solidFill>
                <a:schemeClr val="tx1"/>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Experimental Results</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pic>
        <p:nvPicPr>
          <p:cNvPr id="7170" name="Picture 2"/>
          <p:cNvPicPr>
            <a:picLocks noChangeAspect="1" noChangeArrowheads="1"/>
          </p:cNvPicPr>
          <p:nvPr/>
        </p:nvPicPr>
        <p:blipFill>
          <a:blip r:embed="rId2"/>
          <a:srcRect/>
          <a:stretch>
            <a:fillRect/>
          </a:stretch>
        </p:blipFill>
        <p:spPr bwMode="auto">
          <a:xfrm>
            <a:off x="1143000" y="1676400"/>
            <a:ext cx="6674005" cy="685800"/>
          </a:xfrm>
          <a:prstGeom prst="rect">
            <a:avLst/>
          </a:prstGeom>
          <a:noFill/>
          <a:ln w="9525">
            <a:noFill/>
            <a:miter lim="800000"/>
            <a:headEnd/>
            <a:tailEnd/>
          </a:ln>
          <a:effectLst/>
        </p:spPr>
      </p:pic>
      <p:sp>
        <p:nvSpPr>
          <p:cNvPr id="13" name="TextBox 12"/>
          <p:cNvSpPr txBox="1"/>
          <p:nvPr/>
        </p:nvSpPr>
        <p:spPr>
          <a:xfrm>
            <a:off x="1219200" y="1066800"/>
            <a:ext cx="6477000" cy="646331"/>
          </a:xfrm>
          <a:prstGeom prst="rect">
            <a:avLst/>
          </a:prstGeom>
          <a:noFill/>
        </p:spPr>
        <p:txBody>
          <a:bodyPr wrap="square" rtlCol="0">
            <a:spAutoFit/>
          </a:bodyPr>
          <a:lstStyle/>
          <a:p>
            <a:r>
              <a:rPr lang="en-US" b="1" dirty="0" smtClean="0">
                <a:latin typeface="Consolas" pitchFamily="49" charset="0"/>
                <a:cs typeface="Consolas" pitchFamily="49" charset="0"/>
              </a:rPr>
              <a:t>          Breakdown of CAPTCHAs solved</a:t>
            </a:r>
          </a:p>
          <a:p>
            <a:r>
              <a:rPr lang="en-US" b="1" dirty="0" smtClean="0">
                <a:latin typeface="Consolas" pitchFamily="49" charset="0"/>
                <a:cs typeface="Consolas" pitchFamily="49" charset="0"/>
              </a:rPr>
              <a:t>    25%		 25%			50%</a:t>
            </a:r>
            <a:endParaRPr lang="en-US" b="1" dirty="0">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228600" y="1143000"/>
            <a:ext cx="8686800" cy="5029200"/>
          </a:xfrm>
        </p:spPr>
        <p:txBody>
          <a:bodyPr>
            <a:noAutofit/>
            <a:scene3d>
              <a:camera prst="orthographicFront"/>
              <a:lightRig rig="threePt" dir="t"/>
            </a:scene3d>
            <a:sp3d prstMaterial="softEdge">
              <a:contourClr>
                <a:schemeClr val="bg1"/>
              </a:contourClr>
            </a:sp3d>
          </a:bodyPr>
          <a:lstStyle/>
          <a:p>
            <a:r>
              <a:rPr lang="en-US" sz="4800" b="1" dirty="0" smtClean="0">
                <a:ln w="3175">
                  <a:noFill/>
                </a:ln>
                <a:solidFill>
                  <a:schemeClr val="tx1">
                    <a:lumMod val="95000"/>
                    <a:lumOff val="5000"/>
                  </a:schemeClr>
                </a:solidFill>
                <a:latin typeface="Consolas" pitchFamily="49" charset="0"/>
                <a:cs typeface="Consolas" pitchFamily="49" charset="0"/>
              </a:rPr>
              <a:t>Nope, seems Google thought it’d be cute to change their CAPTCHA a week before the presentation (7/21). So let’s talk about how we crack their new one. </a:t>
            </a:r>
          </a:p>
          <a:p>
            <a:endParaRPr lang="en-US" sz="4800"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fontScale="70000" lnSpcReduction="20000"/>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That’s it right? We’re done?</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228600" y="1905000"/>
            <a:ext cx="8686800" cy="4267200"/>
          </a:xfrm>
        </p:spPr>
        <p:txBody>
          <a:bodyPr>
            <a:normAutofit/>
            <a:scene3d>
              <a:camera prst="orthographicFront"/>
              <a:lightRig rig="threePt" dir="t"/>
            </a:scene3d>
            <a:sp3d prstMaterial="softEdge">
              <a:contourClr>
                <a:schemeClr val="bg1"/>
              </a:contourClr>
            </a:sp3d>
          </a:bodyPr>
          <a:lstStyle/>
          <a:p>
            <a:r>
              <a:rPr lang="en-US" b="1" dirty="0" smtClean="0">
                <a:ln w="3175">
                  <a:noFill/>
                </a:ln>
                <a:solidFill>
                  <a:schemeClr val="tx1">
                    <a:lumMod val="95000"/>
                    <a:lumOff val="5000"/>
                  </a:schemeClr>
                </a:solidFill>
                <a:latin typeface="Consolas" pitchFamily="49" charset="0"/>
                <a:cs typeface="Consolas" pitchFamily="49" charset="0"/>
              </a:rPr>
              <a:t>Changes!</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No more ‘blob of inversion’ </a:t>
            </a:r>
            <a:r>
              <a:rPr lang="en-US" b="1" dirty="0" smtClean="0">
                <a:ln w="3175">
                  <a:noFill/>
                </a:ln>
                <a:solidFill>
                  <a:schemeClr val="tx1">
                    <a:lumMod val="95000"/>
                    <a:lumOff val="5000"/>
                  </a:schemeClr>
                </a:solidFill>
                <a:latin typeface="Consolas" pitchFamily="49" charset="0"/>
                <a:cs typeface="Consolas" pitchFamily="49" charset="0"/>
                <a:sym typeface="Wingdings" pitchFamily="2" charset="2"/>
              </a:rPr>
              <a:t></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sym typeface="Wingdings" pitchFamily="2" charset="2"/>
              </a:rPr>
              <a:t> More focus on ‘the </a:t>
            </a:r>
            <a:r>
              <a:rPr lang="en-US" b="1" dirty="0" err="1" smtClean="0">
                <a:ln w="3175">
                  <a:noFill/>
                </a:ln>
                <a:solidFill>
                  <a:schemeClr val="tx1">
                    <a:lumMod val="95000"/>
                    <a:lumOff val="5000"/>
                  </a:schemeClr>
                </a:solidFill>
                <a:latin typeface="Consolas" pitchFamily="49" charset="0"/>
                <a:cs typeface="Consolas" pitchFamily="49" charset="0"/>
                <a:sym typeface="Wingdings" pitchFamily="2" charset="2"/>
              </a:rPr>
              <a:t>ribboning</a:t>
            </a:r>
            <a:r>
              <a:rPr lang="en-US" b="1" dirty="0" smtClean="0">
                <a:ln w="3175">
                  <a:noFill/>
                </a:ln>
                <a:solidFill>
                  <a:schemeClr val="tx1">
                    <a:lumMod val="95000"/>
                    <a:lumOff val="5000"/>
                  </a:schemeClr>
                </a:solidFill>
                <a:latin typeface="Consolas" pitchFamily="49" charset="0"/>
                <a:cs typeface="Consolas" pitchFamily="49" charset="0"/>
                <a:sym typeface="Wingdings" pitchFamily="2" charset="2"/>
              </a:rPr>
              <a:t>’</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sym typeface="Wingdings" pitchFamily="2" charset="2"/>
              </a:rPr>
              <a:t> Hmm, I guess that’s it, why did they make their new CAPTCHA easier a week before my presentation?  I’ll leave you to speculate amongst yourselves.</a:t>
            </a: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fontScale="77500" lnSpcReduction="20000"/>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Decoding </a:t>
            </a:r>
            <a:r>
              <a:rPr lang="en-US" sz="6000" b="1" dirty="0" err="1" smtClean="0">
                <a:solidFill>
                  <a:srgbClr val="C00000"/>
                </a:solidFill>
                <a:latin typeface="Consolas" pitchFamily="49" charset="0"/>
                <a:ea typeface="+mj-ea"/>
                <a:cs typeface="Consolas" pitchFamily="49" charset="0"/>
              </a:rPr>
              <a:t>reCAPTCHA</a:t>
            </a:r>
            <a:r>
              <a:rPr lang="en-US" sz="6000" b="1" dirty="0" smtClean="0">
                <a:solidFill>
                  <a:srgbClr val="C00000"/>
                </a:solidFill>
                <a:latin typeface="Consolas" pitchFamily="49" charset="0"/>
                <a:ea typeface="+mj-ea"/>
                <a:cs typeface="Consolas" pitchFamily="49" charset="0"/>
              </a:rPr>
              <a:t>… again.</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pic>
        <p:nvPicPr>
          <p:cNvPr id="8194" name="Picture 2"/>
          <p:cNvPicPr>
            <a:picLocks noChangeAspect="1" noChangeArrowheads="1"/>
          </p:cNvPicPr>
          <p:nvPr/>
        </p:nvPicPr>
        <p:blipFill>
          <a:blip r:embed="rId2"/>
          <a:srcRect/>
          <a:stretch>
            <a:fillRect/>
          </a:stretch>
        </p:blipFill>
        <p:spPr bwMode="auto">
          <a:xfrm>
            <a:off x="5029200" y="1219200"/>
            <a:ext cx="3609474" cy="685800"/>
          </a:xfrm>
          <a:prstGeom prst="rect">
            <a:avLst/>
          </a:prstGeom>
          <a:noFill/>
          <a:ln w="9525">
            <a:solidFill>
              <a:schemeClr val="tx1"/>
            </a:solidFill>
            <a:miter lim="800000"/>
            <a:headEnd/>
            <a:tailEnd/>
          </a:ln>
          <a:effectLst/>
        </p:spPr>
      </p:pic>
      <p:pic>
        <p:nvPicPr>
          <p:cNvPr id="11" name="Picture 10"/>
          <p:cNvPicPr>
            <a:picLocks noChangeAspect="1"/>
          </p:cNvPicPr>
          <p:nvPr/>
        </p:nvPicPr>
        <p:blipFill>
          <a:blip r:embed="rId3"/>
          <a:srcRect/>
          <a:stretch>
            <a:fillRect/>
          </a:stretch>
        </p:blipFill>
        <p:spPr bwMode="auto">
          <a:xfrm>
            <a:off x="381000" y="1219200"/>
            <a:ext cx="3609474" cy="685800"/>
          </a:xfrm>
          <a:prstGeom prst="rect">
            <a:avLst/>
          </a:prstGeom>
          <a:noFill/>
          <a:ln w="9525">
            <a:solidFill>
              <a:schemeClr val="tx1"/>
            </a:solidFill>
            <a:miter lim="800000"/>
            <a:headEnd/>
            <a:tailEnd/>
          </a:ln>
        </p:spPr>
      </p:pic>
      <p:cxnSp>
        <p:nvCxnSpPr>
          <p:cNvPr id="14" name="Straight Arrow Connector 13"/>
          <p:cNvCxnSpPr/>
          <p:nvPr/>
        </p:nvCxnSpPr>
        <p:spPr>
          <a:xfrm>
            <a:off x="4114800" y="1524000"/>
            <a:ext cx="7620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4495800" y="1143000"/>
            <a:ext cx="4648200" cy="5257800"/>
          </a:xfrm>
        </p:spPr>
        <p:txBody>
          <a:bodyPr>
            <a:noAutofit/>
            <a:scene3d>
              <a:camera prst="orthographicFront"/>
              <a:lightRig rig="threePt" dir="t"/>
            </a:scene3d>
            <a:sp3d prstMaterial="softEdge">
              <a:contourClr>
                <a:schemeClr val="bg1"/>
              </a:contourClr>
            </a:sp3d>
          </a:bodyPr>
          <a:lstStyle/>
          <a:p>
            <a:pPr algn="l">
              <a:buFont typeface="Arial" pitchFamily="34" charset="0"/>
              <a:buChar char="•"/>
            </a:pPr>
            <a:r>
              <a:rPr lang="en-US" sz="1800" b="1" dirty="0" smtClean="0">
                <a:ln w="3175">
                  <a:noFill/>
                </a:ln>
                <a:solidFill>
                  <a:schemeClr val="tx1">
                    <a:lumMod val="95000"/>
                    <a:lumOff val="5000"/>
                  </a:schemeClr>
                </a:solidFill>
                <a:latin typeface="Consolas" pitchFamily="49" charset="0"/>
                <a:cs typeface="Consolas" pitchFamily="49" charset="0"/>
              </a:rPr>
              <a:t> Okay, step one, comment out the blob algorithm /tear</a:t>
            </a:r>
          </a:p>
          <a:p>
            <a:pPr algn="l">
              <a:buFont typeface="Arial" pitchFamily="34" charset="0"/>
              <a:buChar char="•"/>
            </a:pPr>
            <a:r>
              <a:rPr lang="en-US" sz="1800" b="1" dirty="0" smtClean="0">
                <a:ln w="3175">
                  <a:noFill/>
                </a:ln>
                <a:solidFill>
                  <a:schemeClr val="tx1">
                    <a:lumMod val="95000"/>
                    <a:lumOff val="5000"/>
                  </a:schemeClr>
                </a:solidFill>
                <a:latin typeface="Consolas" pitchFamily="49" charset="0"/>
                <a:cs typeface="Consolas" pitchFamily="49" charset="0"/>
              </a:rPr>
              <a:t> Step two, change blanket algorithm’s arguments to the following: use a tangent line of four pixels to the left, and four to the right as opposed to the previous ten.  Use less smoothing at about five surrounding values.  Allow tangents with a slope up to one.</a:t>
            </a:r>
          </a:p>
          <a:p>
            <a:pPr algn="l">
              <a:buFont typeface="Arial" pitchFamily="34" charset="0"/>
              <a:buChar char="•"/>
            </a:pPr>
            <a:r>
              <a:rPr lang="en-US" sz="1800" b="1" dirty="0" smtClean="0">
                <a:ln w="3175">
                  <a:noFill/>
                </a:ln>
                <a:solidFill>
                  <a:schemeClr val="tx1">
                    <a:lumMod val="95000"/>
                    <a:lumOff val="5000"/>
                  </a:schemeClr>
                </a:solidFill>
                <a:latin typeface="Consolas" pitchFamily="49" charset="0"/>
                <a:cs typeface="Consolas" pitchFamily="49" charset="0"/>
              </a:rPr>
              <a:t> Step three, train a new CMAP.</a:t>
            </a:r>
          </a:p>
          <a:p>
            <a:pPr algn="l">
              <a:buFont typeface="Arial" pitchFamily="34" charset="0"/>
              <a:buChar char="•"/>
            </a:pPr>
            <a:r>
              <a:rPr lang="en-US" sz="1800" b="1" dirty="0" smtClean="0">
                <a:ln w="3175">
                  <a:noFill/>
                </a:ln>
                <a:solidFill>
                  <a:schemeClr val="tx1">
                    <a:lumMod val="95000"/>
                    <a:lumOff val="5000"/>
                  </a:schemeClr>
                </a:solidFill>
                <a:latin typeface="Consolas" pitchFamily="49" charset="0"/>
                <a:cs typeface="Consolas" pitchFamily="49" charset="0"/>
              </a:rPr>
              <a:t> Step four, wait there is no step four.  That was ridiculously simple and took me all of five minutes.  Once again, why did they make this so much easier? Possibly to get me to not talk about the blob…</a:t>
            </a: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fontScale="85000" lnSpcReduction="10000"/>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Changing the old system</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pic>
        <p:nvPicPr>
          <p:cNvPr id="9218" name="Picture 2"/>
          <p:cNvPicPr>
            <a:picLocks noChangeAspect="1" noChangeArrowheads="1"/>
          </p:cNvPicPr>
          <p:nvPr/>
        </p:nvPicPr>
        <p:blipFill>
          <a:blip r:embed="rId3"/>
          <a:srcRect/>
          <a:stretch>
            <a:fillRect/>
          </a:stretch>
        </p:blipFill>
        <p:spPr bwMode="auto">
          <a:xfrm>
            <a:off x="228599" y="1295400"/>
            <a:ext cx="4191544" cy="3886200"/>
          </a:xfrm>
          <a:prstGeom prst="rect">
            <a:avLst/>
          </a:prstGeom>
          <a:noFill/>
          <a:ln w="9525">
            <a:noFill/>
            <a:miter lim="800000"/>
            <a:headEnd/>
            <a:tailEnd/>
          </a:ln>
          <a:effectLst/>
        </p:spPr>
      </p:pic>
      <p:sp>
        <p:nvSpPr>
          <p:cNvPr id="14" name="TextBox 13"/>
          <p:cNvSpPr txBox="1"/>
          <p:nvPr/>
        </p:nvSpPr>
        <p:spPr>
          <a:xfrm>
            <a:off x="152400" y="5181600"/>
            <a:ext cx="4267200" cy="1200329"/>
          </a:xfrm>
          <a:prstGeom prst="rect">
            <a:avLst/>
          </a:prstGeom>
          <a:noFill/>
        </p:spPr>
        <p:txBody>
          <a:bodyPr wrap="square" rtlCol="0">
            <a:spAutoFit/>
          </a:bodyPr>
          <a:lstStyle/>
          <a:p>
            <a:pPr algn="ctr"/>
            <a:r>
              <a:rPr lang="en-US" b="1" dirty="0" smtClean="0">
                <a:latin typeface="Consolas" pitchFamily="49" charset="0"/>
                <a:cs typeface="Consolas" pitchFamily="49" charset="0"/>
              </a:rPr>
              <a:t>Blanket algorithm completely defeats their favorite security measure.  After this there is nothing but character dilation.</a:t>
            </a:r>
            <a:endParaRPr lang="en-US" b="1" dirty="0">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0" y="1143000"/>
            <a:ext cx="9144000" cy="3581400"/>
          </a:xfrm>
        </p:spPr>
        <p:txBody>
          <a:bodyPr>
            <a:noAutofit/>
            <a:scene3d>
              <a:camera prst="orthographicFront"/>
              <a:lightRig rig="threePt" dir="t"/>
            </a:scene3d>
            <a:sp3d prstMaterial="softEdge">
              <a:contourClr>
                <a:schemeClr val="bg1"/>
              </a:contourClr>
            </a:sp3d>
          </a:bodyPr>
          <a:lstStyle/>
          <a:p>
            <a:r>
              <a:rPr lang="en-US" sz="2400" b="1" dirty="0" smtClean="0">
                <a:ln w="3175">
                  <a:noFill/>
                </a:ln>
                <a:solidFill>
                  <a:schemeClr val="tx1">
                    <a:lumMod val="95000"/>
                    <a:lumOff val="5000"/>
                  </a:schemeClr>
                </a:solidFill>
                <a:latin typeface="Consolas" pitchFamily="49" charset="0"/>
                <a:cs typeface="Consolas" pitchFamily="49" charset="0"/>
              </a:rPr>
              <a:t>After angrily naming 500 new CAPTCHAs they were ran through the system with an accuracy of about 31.8%.  Obviously without the inverted blob things become a bit simpler and hence more efficient.  To ensure a conservative figure you can multiply that by .75 to arrive at 23.85%.  But it will likely be more like 30%. 2.6% of the time both words were solved for a guaranteed defeat. Also, I once again only lightly trained the CMAP with just under 200 CAPTCHAs, once it hit 31.8% I was content. It took 66 minutes and 33 seconds to run through the 500 CAPTCHAs.  Which comes out to 7.986 seconds per CAPTCHA on the same computer system used in the other results.</a:t>
            </a: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Results… again.</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The new CMAP</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pic>
        <p:nvPicPr>
          <p:cNvPr id="11" name="Picture 3"/>
          <p:cNvPicPr>
            <a:picLocks noChangeAspect="1" noChangeArrowheads="1"/>
          </p:cNvPicPr>
          <p:nvPr/>
        </p:nvPicPr>
        <p:blipFill>
          <a:blip r:embed="rId2"/>
          <a:srcRect/>
          <a:stretch>
            <a:fillRect/>
          </a:stretch>
        </p:blipFill>
        <p:spPr bwMode="auto">
          <a:xfrm>
            <a:off x="1066800" y="1371600"/>
            <a:ext cx="7086600" cy="459757"/>
          </a:xfrm>
          <a:prstGeom prst="rect">
            <a:avLst/>
          </a:prstGeom>
          <a:noFill/>
          <a:ln w="9525">
            <a:noFill/>
            <a:miter lim="800000"/>
            <a:headEnd/>
            <a:tailEnd/>
          </a:ln>
          <a:effectLst/>
        </p:spPr>
      </p:pic>
      <p:sp>
        <p:nvSpPr>
          <p:cNvPr id="13" name="TextBox 12"/>
          <p:cNvSpPr txBox="1"/>
          <p:nvPr/>
        </p:nvSpPr>
        <p:spPr>
          <a:xfrm>
            <a:off x="2895600" y="1905000"/>
            <a:ext cx="6248400" cy="4401205"/>
          </a:xfrm>
          <a:prstGeom prst="rect">
            <a:avLst/>
          </a:prstGeom>
          <a:noFill/>
        </p:spPr>
        <p:txBody>
          <a:bodyPr wrap="square" rtlCol="0">
            <a:spAutoFit/>
          </a:bodyPr>
          <a:lstStyle/>
          <a:p>
            <a:pPr algn="ctr"/>
            <a:r>
              <a:rPr lang="en-US" sz="2000" b="1" dirty="0" smtClean="0">
                <a:latin typeface="Consolas" pitchFamily="49" charset="0"/>
                <a:cs typeface="Consolas" pitchFamily="49" charset="0"/>
              </a:rPr>
              <a:t>Above is the CMAP for this version of the CAPTCHA.  You’ll notice, for instance ‘e’ is very clean and almost just looks like an anti-aliased ‘e’.  This is because ‘e’ is the most frequent letter in the English language. ‘j’, ’x’, ’z’, etc, are hardly trained. And sadly, there is no ‘q’ since I didn’t run into one during all 200 training CAPTCHAs.  This means any CAPTCHA with a ‘q’ will be unlikely to be solved.  So quite obviously a more diligent soul could train this much more and add quite a few points to the efficacy, probably up to 40% or even the illustrious 50% mark.</a:t>
            </a:r>
            <a:endParaRPr lang="en-US" sz="2000" b="1" dirty="0">
              <a:latin typeface="Consolas" pitchFamily="49" charset="0"/>
              <a:cs typeface="Consolas" pitchFamily="49" charset="0"/>
            </a:endParaRPr>
          </a:p>
        </p:txBody>
      </p:sp>
      <p:sp>
        <p:nvSpPr>
          <p:cNvPr id="15" name="TextBox 14"/>
          <p:cNvSpPr txBox="1"/>
          <p:nvPr/>
        </p:nvSpPr>
        <p:spPr>
          <a:xfrm>
            <a:off x="0" y="1905000"/>
            <a:ext cx="1676400" cy="4524315"/>
          </a:xfrm>
          <a:prstGeom prst="rect">
            <a:avLst/>
          </a:prstGeom>
          <a:noFill/>
        </p:spPr>
        <p:txBody>
          <a:bodyPr wrap="square" rtlCol="0">
            <a:spAutoFit/>
          </a:bodyPr>
          <a:lstStyle/>
          <a:p>
            <a:r>
              <a:rPr lang="en-US" b="1" dirty="0" smtClean="0">
                <a:solidFill>
                  <a:srgbClr val="420000"/>
                </a:solidFill>
              </a:rPr>
              <a:t>Count: 25</a:t>
            </a:r>
          </a:p>
          <a:p>
            <a:r>
              <a:rPr lang="en-US" b="1" dirty="0" smtClean="0">
                <a:solidFill>
                  <a:srgbClr val="420000"/>
                </a:solidFill>
              </a:rPr>
              <a:t>t: 99   10x20</a:t>
            </a:r>
          </a:p>
          <a:p>
            <a:r>
              <a:rPr lang="en-US" b="1" dirty="0" smtClean="0">
                <a:solidFill>
                  <a:srgbClr val="420000"/>
                </a:solidFill>
              </a:rPr>
              <a:t>e: 176  14x16</a:t>
            </a:r>
          </a:p>
          <a:p>
            <a:r>
              <a:rPr lang="en-US" b="1" dirty="0" smtClean="0">
                <a:solidFill>
                  <a:srgbClr val="420000"/>
                </a:solidFill>
              </a:rPr>
              <a:t>s: 144  14x16</a:t>
            </a:r>
          </a:p>
          <a:p>
            <a:r>
              <a:rPr lang="en-US" b="1" dirty="0" smtClean="0">
                <a:solidFill>
                  <a:srgbClr val="420000"/>
                </a:solidFill>
              </a:rPr>
              <a:t>r: 126  13x16</a:t>
            </a:r>
          </a:p>
          <a:p>
            <a:r>
              <a:rPr lang="en-US" b="1" dirty="0" smtClean="0">
                <a:solidFill>
                  <a:srgbClr val="420000"/>
                </a:solidFill>
              </a:rPr>
              <a:t>x: 6    19x17</a:t>
            </a:r>
          </a:p>
          <a:p>
            <a:r>
              <a:rPr lang="en-US" b="1" dirty="0" smtClean="0">
                <a:solidFill>
                  <a:srgbClr val="420000"/>
                </a:solidFill>
              </a:rPr>
              <a:t>o: 118  16x16</a:t>
            </a:r>
          </a:p>
          <a:p>
            <a:r>
              <a:rPr lang="en-US" b="1" dirty="0" err="1" smtClean="0">
                <a:solidFill>
                  <a:srgbClr val="420000"/>
                </a:solidFill>
              </a:rPr>
              <a:t>i</a:t>
            </a:r>
            <a:r>
              <a:rPr lang="en-US" b="1" dirty="0" smtClean="0">
                <a:solidFill>
                  <a:srgbClr val="420000"/>
                </a:solidFill>
              </a:rPr>
              <a:t>: 114  7x22</a:t>
            </a:r>
          </a:p>
          <a:p>
            <a:r>
              <a:rPr lang="en-US" b="1" dirty="0" smtClean="0">
                <a:solidFill>
                  <a:srgbClr val="420000"/>
                </a:solidFill>
              </a:rPr>
              <a:t>p: 58   17x20</a:t>
            </a:r>
          </a:p>
          <a:p>
            <a:r>
              <a:rPr lang="en-US" b="1" dirty="0" smtClean="0">
                <a:solidFill>
                  <a:srgbClr val="420000"/>
                </a:solidFill>
              </a:rPr>
              <a:t>d: 59   17x22</a:t>
            </a:r>
          </a:p>
          <a:p>
            <a:r>
              <a:rPr lang="en-US" b="1" dirty="0" smtClean="0">
                <a:solidFill>
                  <a:srgbClr val="420000"/>
                </a:solidFill>
              </a:rPr>
              <a:t>g: 34   19x21</a:t>
            </a:r>
          </a:p>
          <a:p>
            <a:r>
              <a:rPr lang="en-US" b="1" dirty="0" smtClean="0">
                <a:solidFill>
                  <a:srgbClr val="420000"/>
                </a:solidFill>
              </a:rPr>
              <a:t>n: 110  17x17</a:t>
            </a:r>
          </a:p>
          <a:p>
            <a:r>
              <a:rPr lang="en-US" b="1" dirty="0" smtClean="0">
                <a:solidFill>
                  <a:srgbClr val="420000"/>
                </a:solidFill>
              </a:rPr>
              <a:t>a: 121  16x16</a:t>
            </a:r>
          </a:p>
          <a:p>
            <a:r>
              <a:rPr lang="en-US" b="1" dirty="0" smtClean="0">
                <a:solidFill>
                  <a:srgbClr val="420000"/>
                </a:solidFill>
              </a:rPr>
              <a:t>u: 57   17x17</a:t>
            </a:r>
          </a:p>
          <a:p>
            <a:r>
              <a:rPr lang="en-US" b="1" dirty="0" smtClean="0">
                <a:solidFill>
                  <a:srgbClr val="420000"/>
                </a:solidFill>
              </a:rPr>
              <a:t>c: 65   14x17</a:t>
            </a:r>
          </a:p>
          <a:p>
            <a:r>
              <a:rPr lang="en-US" b="1" dirty="0" smtClean="0">
                <a:solidFill>
                  <a:srgbClr val="420000"/>
                </a:solidFill>
              </a:rPr>
              <a:t>k: 15   20x22</a:t>
            </a:r>
          </a:p>
        </p:txBody>
      </p:sp>
      <p:sp>
        <p:nvSpPr>
          <p:cNvPr id="16" name="TextBox 15"/>
          <p:cNvSpPr txBox="1"/>
          <p:nvPr/>
        </p:nvSpPr>
        <p:spPr>
          <a:xfrm>
            <a:off x="1371600" y="2209800"/>
            <a:ext cx="1676400" cy="3139321"/>
          </a:xfrm>
          <a:prstGeom prst="rect">
            <a:avLst/>
          </a:prstGeom>
          <a:noFill/>
        </p:spPr>
        <p:txBody>
          <a:bodyPr wrap="square" rtlCol="0">
            <a:spAutoFit/>
          </a:bodyPr>
          <a:lstStyle/>
          <a:p>
            <a:r>
              <a:rPr lang="en-US" b="1" dirty="0" smtClean="0">
                <a:solidFill>
                  <a:srgbClr val="420000"/>
                </a:solidFill>
              </a:rPr>
              <a:t>l: 104  8x22</a:t>
            </a:r>
          </a:p>
          <a:p>
            <a:r>
              <a:rPr lang="en-US" b="1" dirty="0" smtClean="0">
                <a:solidFill>
                  <a:srgbClr val="420000"/>
                </a:solidFill>
              </a:rPr>
              <a:t>h: 42   18x22</a:t>
            </a:r>
          </a:p>
          <a:p>
            <a:r>
              <a:rPr lang="en-US" b="1" dirty="0" smtClean="0">
                <a:solidFill>
                  <a:srgbClr val="420000"/>
                </a:solidFill>
              </a:rPr>
              <a:t>v: 14   16x16</a:t>
            </a:r>
          </a:p>
          <a:p>
            <a:r>
              <a:rPr lang="en-US" b="1" dirty="0" smtClean="0">
                <a:solidFill>
                  <a:srgbClr val="420000"/>
                </a:solidFill>
              </a:rPr>
              <a:t>m: 32   28x17</a:t>
            </a:r>
          </a:p>
          <a:p>
            <a:r>
              <a:rPr lang="en-US" b="1" dirty="0" smtClean="0">
                <a:solidFill>
                  <a:srgbClr val="420000"/>
                </a:solidFill>
              </a:rPr>
              <a:t>w: 23   25x16</a:t>
            </a:r>
          </a:p>
          <a:p>
            <a:r>
              <a:rPr lang="en-US" b="1" dirty="0" smtClean="0">
                <a:solidFill>
                  <a:srgbClr val="420000"/>
                </a:solidFill>
              </a:rPr>
              <a:t>j: 5    10x27</a:t>
            </a:r>
          </a:p>
          <a:p>
            <a:r>
              <a:rPr lang="en-US" b="1" dirty="0" smtClean="0">
                <a:solidFill>
                  <a:srgbClr val="420000"/>
                </a:solidFill>
              </a:rPr>
              <a:t>f: 19   11x22</a:t>
            </a:r>
          </a:p>
          <a:p>
            <a:r>
              <a:rPr lang="en-US" b="1" dirty="0" smtClean="0">
                <a:solidFill>
                  <a:srgbClr val="420000"/>
                </a:solidFill>
              </a:rPr>
              <a:t>y: 29   18x20</a:t>
            </a:r>
          </a:p>
          <a:p>
            <a:r>
              <a:rPr lang="en-US" b="1" dirty="0" smtClean="0">
                <a:solidFill>
                  <a:srgbClr val="420000"/>
                </a:solidFill>
              </a:rPr>
              <a:t>b: 11   18x22</a:t>
            </a:r>
          </a:p>
          <a:p>
            <a:r>
              <a:rPr lang="en-US" b="1" dirty="0" smtClean="0">
                <a:solidFill>
                  <a:srgbClr val="420000"/>
                </a:solidFill>
              </a:rPr>
              <a:t>z: 11   15x16</a:t>
            </a:r>
          </a:p>
          <a:p>
            <a:endParaRPr lang="en-US" b="1" dirty="0">
              <a:solidFill>
                <a:srgbClr val="42000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228600" y="1371600"/>
            <a:ext cx="8686800" cy="4800600"/>
          </a:xfrm>
        </p:spPr>
        <p:txBody>
          <a:bodyPr>
            <a:normAutofit fontScale="85000" lnSpcReduction="20000"/>
            <a:scene3d>
              <a:camera prst="orthographicFront"/>
              <a:lightRig rig="threePt" dir="t"/>
            </a:scene3d>
            <a:sp3d prstMaterial="softEdge">
              <a:contourClr>
                <a:schemeClr val="bg1"/>
              </a:contourClr>
            </a:sp3d>
          </a:bodyPr>
          <a:lstStyle/>
          <a:p>
            <a:r>
              <a:rPr lang="en-US" b="1" dirty="0" smtClean="0">
                <a:ln w="3175">
                  <a:noFill/>
                </a:ln>
                <a:solidFill>
                  <a:schemeClr val="tx1">
                    <a:lumMod val="95000"/>
                    <a:lumOff val="5000"/>
                  </a:schemeClr>
                </a:solidFill>
                <a:latin typeface="Consolas" pitchFamily="49" charset="0"/>
                <a:cs typeface="Consolas" pitchFamily="49" charset="0"/>
              </a:rPr>
              <a:t>Yes, there is nothing else we can think to talk about. If you’ve been paying attention, can code, and have comprehended the strategies and algorithms presented there is absolutely no reason you cannot crack </a:t>
            </a:r>
            <a:r>
              <a:rPr lang="en-US" b="1" dirty="0" err="1" smtClean="0">
                <a:ln w="3175">
                  <a:noFill/>
                </a:ln>
                <a:solidFill>
                  <a:schemeClr val="tx1">
                    <a:lumMod val="95000"/>
                    <a:lumOff val="5000"/>
                  </a:schemeClr>
                </a:solidFill>
                <a:latin typeface="Consolas" pitchFamily="49" charset="0"/>
                <a:cs typeface="Consolas" pitchFamily="49" charset="0"/>
              </a:rPr>
              <a:t>reCAPTCHA</a:t>
            </a:r>
            <a:r>
              <a:rPr lang="en-US" b="1" dirty="0" smtClean="0">
                <a:ln w="3175">
                  <a:noFill/>
                </a:ln>
                <a:solidFill>
                  <a:schemeClr val="tx1">
                    <a:lumMod val="95000"/>
                    <a:lumOff val="5000"/>
                  </a:schemeClr>
                </a:solidFill>
                <a:latin typeface="Consolas" pitchFamily="49" charset="0"/>
                <a:cs typeface="Consolas" pitchFamily="49" charset="0"/>
              </a:rPr>
              <a:t> with a couple days of coding.  Have fun and be safe.</a:t>
            </a:r>
          </a:p>
          <a:p>
            <a:endParaRPr lang="en-US" b="1" dirty="0" smtClean="0">
              <a:ln w="3175">
                <a:noFill/>
              </a:ln>
              <a:solidFill>
                <a:schemeClr val="tx1">
                  <a:lumMod val="95000"/>
                  <a:lumOff val="5000"/>
                </a:schemeClr>
              </a:solidFill>
              <a:latin typeface="Consolas" pitchFamily="49" charset="0"/>
              <a:cs typeface="Consolas" pitchFamily="49" charset="0"/>
            </a:endParaRPr>
          </a:p>
          <a:p>
            <a:r>
              <a:rPr lang="en-US" sz="5400" b="1" dirty="0" smtClean="0">
                <a:ln w="3175">
                  <a:noFill/>
                </a:ln>
                <a:solidFill>
                  <a:schemeClr val="tx1">
                    <a:lumMod val="95000"/>
                    <a:lumOff val="5000"/>
                  </a:schemeClr>
                </a:solidFill>
                <a:latin typeface="Consolas" pitchFamily="49" charset="0"/>
                <a:cs typeface="Consolas" pitchFamily="49" charset="0"/>
              </a:rPr>
              <a:t>On to video of the CAPTCHA decoder in action along with Q &amp; A’s…</a:t>
            </a:r>
          </a:p>
          <a:p>
            <a:endParaRPr lang="en-US"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Is it OVER now?!</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228600" y="1371600"/>
            <a:ext cx="8686800" cy="4800600"/>
          </a:xfrm>
        </p:spPr>
        <p:txBody>
          <a:bodyPr>
            <a:scene3d>
              <a:camera prst="orthographicFront"/>
              <a:lightRig rig="threePt" dir="t"/>
            </a:scene3d>
            <a:sp3d prstMaterial="softEdge">
              <a:contourClr>
                <a:schemeClr val="bg1"/>
              </a:contourClr>
            </a:sp3d>
          </a:bodyPr>
          <a:lstStyle/>
          <a:p>
            <a:endParaRPr lang="en-US"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Title</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228600" y="1143000"/>
            <a:ext cx="8686800" cy="5334000"/>
          </a:xfrm>
        </p:spPr>
        <p:txBody>
          <a:bodyPr>
            <a:normAutofit fontScale="92500" lnSpcReduction="20000"/>
            <a:scene3d>
              <a:camera prst="orthographicFront"/>
              <a:lightRig rig="threePt" dir="t"/>
            </a:scene3d>
            <a:sp3d prstMaterial="softEdge">
              <a:contourClr>
                <a:schemeClr val="bg1"/>
              </a:contourClr>
            </a:sp3d>
          </a:bodyPr>
          <a:lstStyle/>
          <a:p>
            <a:pPr marL="514350" indent="-514350"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Developed at Carnegie Mellon University</a:t>
            </a:r>
          </a:p>
          <a:p>
            <a:pPr marL="514350" indent="-514350"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Acquired by Google on September 16</a:t>
            </a:r>
            <a:r>
              <a:rPr lang="en-US" b="1" baseline="30000" dirty="0" smtClean="0">
                <a:ln w="3175">
                  <a:noFill/>
                </a:ln>
                <a:solidFill>
                  <a:schemeClr val="tx1">
                    <a:lumMod val="95000"/>
                    <a:lumOff val="5000"/>
                  </a:schemeClr>
                </a:solidFill>
                <a:latin typeface="Consolas" pitchFamily="49" charset="0"/>
                <a:cs typeface="Consolas" pitchFamily="49" charset="0"/>
              </a:rPr>
              <a:t>th</a:t>
            </a:r>
            <a:r>
              <a:rPr lang="en-US" b="1" dirty="0" smtClean="0">
                <a:ln w="3175">
                  <a:noFill/>
                </a:ln>
                <a:solidFill>
                  <a:schemeClr val="tx1">
                    <a:lumMod val="95000"/>
                    <a:lumOff val="5000"/>
                  </a:schemeClr>
                </a:solidFill>
                <a:latin typeface="Consolas" pitchFamily="49" charset="0"/>
                <a:cs typeface="Consolas" pitchFamily="49" charset="0"/>
              </a:rPr>
              <a:t>, 2009</a:t>
            </a:r>
          </a:p>
          <a:p>
            <a:pPr marL="514350" indent="-514350"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Solves 30 million CAPTCHAs a day</a:t>
            </a:r>
          </a:p>
          <a:p>
            <a:pPr marL="514350" indent="-514350"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Utilized by sites such as </a:t>
            </a:r>
            <a:r>
              <a:rPr lang="en-US" b="1" dirty="0" err="1" smtClean="0">
                <a:ln w="3175">
                  <a:noFill/>
                </a:ln>
                <a:solidFill>
                  <a:schemeClr val="tx1">
                    <a:lumMod val="95000"/>
                    <a:lumOff val="5000"/>
                  </a:schemeClr>
                </a:solidFill>
                <a:latin typeface="Consolas" pitchFamily="49" charset="0"/>
                <a:cs typeface="Consolas" pitchFamily="49" charset="0"/>
              </a:rPr>
              <a:t>Facebook</a:t>
            </a:r>
            <a:r>
              <a:rPr lang="en-US" b="1" dirty="0" smtClean="0">
                <a:ln w="3175">
                  <a:noFill/>
                </a:ln>
                <a:solidFill>
                  <a:schemeClr val="tx1">
                    <a:lumMod val="95000"/>
                    <a:lumOff val="5000"/>
                  </a:schemeClr>
                </a:solidFill>
                <a:latin typeface="Consolas" pitchFamily="49" charset="0"/>
                <a:cs typeface="Consolas" pitchFamily="49" charset="0"/>
              </a:rPr>
              <a:t>, </a:t>
            </a:r>
            <a:r>
              <a:rPr lang="en-US" b="1" dirty="0" err="1" smtClean="0">
                <a:ln w="3175">
                  <a:noFill/>
                </a:ln>
                <a:solidFill>
                  <a:schemeClr val="tx1">
                    <a:lumMod val="95000"/>
                    <a:lumOff val="5000"/>
                  </a:schemeClr>
                </a:solidFill>
                <a:latin typeface="Consolas" pitchFamily="49" charset="0"/>
                <a:cs typeface="Consolas" pitchFamily="49" charset="0"/>
              </a:rPr>
              <a:t>TicketMaster</a:t>
            </a:r>
            <a:r>
              <a:rPr lang="en-US" b="1" dirty="0" smtClean="0">
                <a:ln w="3175">
                  <a:noFill/>
                </a:ln>
                <a:solidFill>
                  <a:schemeClr val="tx1">
                    <a:lumMod val="95000"/>
                    <a:lumOff val="5000"/>
                  </a:schemeClr>
                </a:solidFill>
                <a:latin typeface="Consolas" pitchFamily="49" charset="0"/>
                <a:cs typeface="Consolas" pitchFamily="49" charset="0"/>
              </a:rPr>
              <a:t>, Twitter, </a:t>
            </a:r>
            <a:r>
              <a:rPr lang="en-US" b="1" dirty="0" err="1" smtClean="0">
                <a:ln w="3175">
                  <a:noFill/>
                </a:ln>
                <a:solidFill>
                  <a:schemeClr val="tx1">
                    <a:lumMod val="95000"/>
                    <a:lumOff val="5000"/>
                  </a:schemeClr>
                </a:solidFill>
                <a:latin typeface="Consolas" pitchFamily="49" charset="0"/>
                <a:cs typeface="Consolas" pitchFamily="49" charset="0"/>
              </a:rPr>
              <a:t>StumbleUpon</a:t>
            </a:r>
            <a:r>
              <a:rPr lang="en-US" b="1" dirty="0" smtClean="0">
                <a:ln w="3175">
                  <a:noFill/>
                </a:ln>
                <a:solidFill>
                  <a:schemeClr val="tx1">
                    <a:lumMod val="95000"/>
                    <a:lumOff val="5000"/>
                  </a:schemeClr>
                </a:solidFill>
                <a:latin typeface="Consolas" pitchFamily="49" charset="0"/>
                <a:cs typeface="Consolas" pitchFamily="49" charset="0"/>
              </a:rPr>
              <a:t>, Craigslist, and many more.</a:t>
            </a:r>
          </a:p>
          <a:p>
            <a:pPr marL="514350" indent="-514350"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Digitization of books</a:t>
            </a:r>
          </a:p>
          <a:p>
            <a:pPr marL="514350" indent="-514350"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OCR Supplementation via dual CAPTCHA request</a:t>
            </a:r>
          </a:p>
          <a:p>
            <a:pPr marL="514350" indent="-514350"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‘Called word’ point system</a:t>
            </a: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err="1" smtClean="0">
                <a:solidFill>
                  <a:srgbClr val="C00000"/>
                </a:solidFill>
                <a:latin typeface="Consolas" pitchFamily="49" charset="0"/>
                <a:ea typeface="+mj-ea"/>
                <a:cs typeface="Consolas" pitchFamily="49" charset="0"/>
              </a:rPr>
              <a:t>reCAPTCHA</a:t>
            </a:r>
            <a:r>
              <a:rPr lang="en-US" sz="6000" b="1" dirty="0" smtClean="0">
                <a:solidFill>
                  <a:srgbClr val="C00000"/>
                </a:solidFill>
                <a:latin typeface="Consolas" pitchFamily="49" charset="0"/>
                <a:ea typeface="+mj-ea"/>
                <a:cs typeface="Consolas" pitchFamily="49" charset="0"/>
              </a:rPr>
              <a:t> Background</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228600" y="1143000"/>
            <a:ext cx="8686800" cy="5181600"/>
          </a:xfrm>
        </p:spPr>
        <p:txBody>
          <a:bodyPr>
            <a:normAutofit/>
            <a:scene3d>
              <a:camera prst="orthographicFront"/>
              <a:lightRig rig="threePt" dir="t"/>
            </a:scene3d>
            <a:sp3d prstMaterial="softEdge">
              <a:contourClr>
                <a:schemeClr val="bg1"/>
              </a:contourClr>
            </a:sp3d>
          </a:bodyPr>
          <a:lstStyle/>
          <a:p>
            <a:pPr algn="l">
              <a:buFont typeface="Arial" pitchFamily="34" charset="0"/>
              <a:buChar char="•"/>
            </a:pPr>
            <a:r>
              <a:rPr lang="en-US" sz="2800" b="1" dirty="0" smtClean="0">
                <a:ln w="3175">
                  <a:noFill/>
                </a:ln>
                <a:solidFill>
                  <a:schemeClr val="tx1">
                    <a:lumMod val="95000"/>
                    <a:lumOff val="5000"/>
                  </a:schemeClr>
                </a:solidFill>
                <a:latin typeface="Consolas" pitchFamily="49" charset="0"/>
                <a:cs typeface="Consolas" pitchFamily="49" charset="0"/>
              </a:rPr>
              <a:t> Only need to solve one of the two words.</a:t>
            </a:r>
          </a:p>
          <a:p>
            <a:pPr algn="l">
              <a:buFont typeface="Arial" pitchFamily="34" charset="0"/>
              <a:buChar char="•"/>
            </a:pPr>
            <a:r>
              <a:rPr lang="en-US" sz="2800" b="1" dirty="0" smtClean="0">
                <a:ln w="3175">
                  <a:noFill/>
                </a:ln>
                <a:solidFill>
                  <a:schemeClr val="tx1">
                    <a:lumMod val="95000"/>
                    <a:lumOff val="5000"/>
                  </a:schemeClr>
                </a:solidFill>
                <a:latin typeface="Consolas" pitchFamily="49" charset="0"/>
                <a:cs typeface="Consolas" pitchFamily="49" charset="0"/>
              </a:rPr>
              <a:t> Can forget one character, or you can replace a character with something else entirely.</a:t>
            </a:r>
          </a:p>
          <a:p>
            <a:pPr algn="l">
              <a:buFont typeface="Arial" pitchFamily="34" charset="0"/>
              <a:buChar char="•"/>
            </a:pPr>
            <a:r>
              <a:rPr lang="en-US" sz="2800" b="1" dirty="0" smtClean="0">
                <a:ln w="3175">
                  <a:noFill/>
                </a:ln>
                <a:solidFill>
                  <a:schemeClr val="tx1">
                    <a:lumMod val="95000"/>
                    <a:lumOff val="5000"/>
                  </a:schemeClr>
                </a:solidFill>
                <a:latin typeface="Consolas" pitchFamily="49" charset="0"/>
                <a:cs typeface="Consolas" pitchFamily="49" charset="0"/>
              </a:rPr>
              <a:t> Need a consistent 50% solution rate in order to keep the system easily solvable.</a:t>
            </a:r>
          </a:p>
          <a:p>
            <a:pPr algn="l">
              <a:buFont typeface="Arial" pitchFamily="34" charset="0"/>
              <a:buChar char="•"/>
            </a:pPr>
            <a:r>
              <a:rPr lang="en-US" sz="2800" b="1" dirty="0" smtClean="0">
                <a:ln w="3175">
                  <a:noFill/>
                </a:ln>
                <a:solidFill>
                  <a:schemeClr val="tx1">
                    <a:lumMod val="95000"/>
                    <a:lumOff val="5000"/>
                  </a:schemeClr>
                </a:solidFill>
                <a:latin typeface="Consolas" pitchFamily="49" charset="0"/>
                <a:cs typeface="Consolas" pitchFamily="49" charset="0"/>
              </a:rPr>
              <a:t> Go under 50% for more than 32 times then your IP is flagged for a short period of time and you must solve both words perfectly.</a:t>
            </a:r>
          </a:p>
          <a:p>
            <a:pPr algn="l">
              <a:buFont typeface="Arial" pitchFamily="34" charset="0"/>
              <a:buChar char="•"/>
            </a:pPr>
            <a:r>
              <a:rPr lang="en-US" sz="2800" b="1" dirty="0" smtClean="0">
                <a:ln w="3175">
                  <a:noFill/>
                </a:ln>
                <a:solidFill>
                  <a:schemeClr val="tx1">
                    <a:lumMod val="95000"/>
                    <a:lumOff val="5000"/>
                  </a:schemeClr>
                </a:solidFill>
                <a:latin typeface="Consolas" pitchFamily="49" charset="0"/>
                <a:cs typeface="Consolas" pitchFamily="49" charset="0"/>
              </a:rPr>
              <a:t> Obvious solutions to this: Dynamic IP.</a:t>
            </a: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Things to be aware of</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228600" y="2667000"/>
            <a:ext cx="8686800" cy="3505200"/>
          </a:xfrm>
        </p:spPr>
        <p:txBody>
          <a:bodyPr>
            <a:normAutofit fontScale="70000" lnSpcReduction="20000"/>
            <a:scene3d>
              <a:camera prst="orthographicFront"/>
              <a:lightRig rig="threePt" dir="t"/>
            </a:scene3d>
            <a:sp3d prstMaterial="softEdge">
              <a:contourClr>
                <a:schemeClr val="bg1"/>
              </a:contourClr>
            </a:sp3d>
          </a:bodyPr>
          <a:lstStyle/>
          <a:p>
            <a:r>
              <a:rPr lang="en-US" b="1" dirty="0" smtClean="0">
                <a:ln w="3175">
                  <a:noFill/>
                </a:ln>
                <a:solidFill>
                  <a:schemeClr val="tx1">
                    <a:lumMod val="95000"/>
                    <a:lumOff val="5000"/>
                  </a:schemeClr>
                </a:solidFill>
                <a:latin typeface="Consolas" pitchFamily="49" charset="0"/>
                <a:cs typeface="Consolas" pitchFamily="49" charset="0"/>
              </a:rPr>
              <a:t>A few nuisances to take care of…</a:t>
            </a:r>
          </a:p>
          <a:p>
            <a:pPr algn="l"/>
            <a:endParaRPr lang="en-US" b="1" dirty="0" smtClean="0">
              <a:ln w="3175">
                <a:noFill/>
              </a:ln>
              <a:solidFill>
                <a:schemeClr val="tx1">
                  <a:lumMod val="95000"/>
                  <a:lumOff val="5000"/>
                </a:schemeClr>
              </a:solidFill>
              <a:latin typeface="Consolas" pitchFamily="49" charset="0"/>
              <a:cs typeface="Consolas" pitchFamily="49" charset="0"/>
            </a:endParaRP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‘Blob of Inversion’</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Leftover artifacts</a:t>
            </a:r>
          </a:p>
          <a:p>
            <a:pPr algn="l">
              <a:buFont typeface="Arial" pitchFamily="34" charset="0"/>
              <a:buChar char="•"/>
            </a:pPr>
            <a:r>
              <a:rPr lang="en-US" b="1" dirty="0">
                <a:ln w="3175">
                  <a:noFill/>
                </a:ln>
                <a:solidFill>
                  <a:schemeClr val="tx1">
                    <a:lumMod val="95000"/>
                    <a:lumOff val="5000"/>
                  </a:schemeClr>
                </a:solidFill>
                <a:latin typeface="Consolas" pitchFamily="49" charset="0"/>
                <a:cs typeface="Consolas" pitchFamily="49" charset="0"/>
              </a:rPr>
              <a:t> </a:t>
            </a:r>
            <a:r>
              <a:rPr lang="en-US" b="1" dirty="0" smtClean="0">
                <a:ln w="3175">
                  <a:noFill/>
                </a:ln>
                <a:solidFill>
                  <a:schemeClr val="tx1">
                    <a:lumMod val="95000"/>
                    <a:lumOff val="5000"/>
                  </a:schemeClr>
                </a:solidFill>
                <a:latin typeface="Consolas" pitchFamily="49" charset="0"/>
                <a:cs typeface="Consolas" pitchFamily="49" charset="0"/>
              </a:rPr>
              <a:t>Vertical ‘</a:t>
            </a:r>
            <a:r>
              <a:rPr lang="en-US" b="1" dirty="0" err="1" smtClean="0">
                <a:ln w="3175">
                  <a:noFill/>
                </a:ln>
                <a:solidFill>
                  <a:schemeClr val="tx1">
                    <a:lumMod val="95000"/>
                    <a:lumOff val="5000"/>
                  </a:schemeClr>
                </a:solidFill>
                <a:latin typeface="Consolas" pitchFamily="49" charset="0"/>
                <a:cs typeface="Consolas" pitchFamily="49" charset="0"/>
              </a:rPr>
              <a:t>ribboning</a:t>
            </a:r>
            <a:r>
              <a:rPr lang="en-US" b="1" dirty="0" smtClean="0">
                <a:ln w="3175">
                  <a:noFill/>
                </a:ln>
                <a:solidFill>
                  <a:schemeClr val="tx1">
                    <a:lumMod val="95000"/>
                    <a:lumOff val="5000"/>
                  </a:schemeClr>
                </a:solidFill>
                <a:latin typeface="Consolas" pitchFamily="49" charset="0"/>
                <a:cs typeface="Consolas" pitchFamily="49" charset="0"/>
              </a:rPr>
              <a:t>’</a:t>
            </a:r>
          </a:p>
          <a:p>
            <a:pPr algn="l">
              <a:buFont typeface="Arial" pitchFamily="34" charset="0"/>
              <a:buChar char="•"/>
            </a:pPr>
            <a:r>
              <a:rPr lang="en-US" b="1" dirty="0">
                <a:ln w="3175">
                  <a:noFill/>
                </a:ln>
                <a:solidFill>
                  <a:schemeClr val="tx1">
                    <a:lumMod val="95000"/>
                    <a:lumOff val="5000"/>
                  </a:schemeClr>
                </a:solidFill>
                <a:latin typeface="Consolas" pitchFamily="49" charset="0"/>
                <a:cs typeface="Consolas" pitchFamily="49" charset="0"/>
              </a:rPr>
              <a:t> </a:t>
            </a:r>
            <a:r>
              <a:rPr lang="en-US" b="1" dirty="0" smtClean="0">
                <a:ln w="3175">
                  <a:noFill/>
                </a:ln>
                <a:solidFill>
                  <a:schemeClr val="tx1">
                    <a:lumMod val="95000"/>
                    <a:lumOff val="5000"/>
                  </a:schemeClr>
                </a:solidFill>
                <a:latin typeface="Consolas" pitchFamily="49" charset="0"/>
                <a:cs typeface="Consolas" pitchFamily="49" charset="0"/>
              </a:rPr>
              <a:t>Character dilation</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Natural distortions</a:t>
            </a:r>
          </a:p>
          <a:p>
            <a:pPr algn="l">
              <a:buFont typeface="Arial" pitchFamily="34" charset="0"/>
              <a:buChar char="•"/>
            </a:pPr>
            <a:r>
              <a:rPr lang="en-US" b="1" dirty="0">
                <a:ln w="3175">
                  <a:noFill/>
                </a:ln>
                <a:solidFill>
                  <a:schemeClr val="tx1">
                    <a:lumMod val="95000"/>
                    <a:lumOff val="5000"/>
                  </a:schemeClr>
                </a:solidFill>
                <a:latin typeface="Consolas" pitchFamily="49" charset="0"/>
                <a:cs typeface="Consolas" pitchFamily="49" charset="0"/>
              </a:rPr>
              <a:t> </a:t>
            </a:r>
            <a:r>
              <a:rPr lang="en-US" b="1" dirty="0" smtClean="0">
                <a:ln w="3175">
                  <a:noFill/>
                </a:ln>
                <a:solidFill>
                  <a:schemeClr val="tx1">
                    <a:lumMod val="95000"/>
                    <a:lumOff val="5000"/>
                  </a:schemeClr>
                </a:solidFill>
                <a:latin typeface="Consolas" pitchFamily="49" charset="0"/>
                <a:cs typeface="Consolas" pitchFamily="49" charset="0"/>
              </a:rPr>
              <a:t>Old distortions</a:t>
            </a:r>
          </a:p>
          <a:p>
            <a:pPr algn="l"/>
            <a:endParaRPr lang="en-US" b="1" dirty="0" smtClean="0">
              <a:ln w="3175">
                <a:noFill/>
              </a:ln>
              <a:solidFill>
                <a:schemeClr val="tx1">
                  <a:lumMod val="95000"/>
                  <a:lumOff val="5000"/>
                </a:schemeClr>
              </a:solidFill>
              <a:latin typeface="Consolas" pitchFamily="49" charset="0"/>
              <a:cs typeface="Consolas" pitchFamily="49" charset="0"/>
            </a:endParaRPr>
          </a:p>
          <a:p>
            <a:pPr algn="l"/>
            <a:r>
              <a:rPr lang="en-US" b="1" smtClean="0">
                <a:ln w="3175">
                  <a:noFill/>
                </a:ln>
                <a:solidFill>
                  <a:schemeClr val="tx1">
                    <a:lumMod val="95000"/>
                    <a:lumOff val="5000"/>
                  </a:schemeClr>
                </a:solidFill>
                <a:latin typeface="Consolas" pitchFamily="49" charset="0"/>
                <a:cs typeface="Consolas" pitchFamily="49" charset="0"/>
              </a:rPr>
              <a:t>We’ll really </a:t>
            </a:r>
            <a:r>
              <a:rPr lang="en-US" b="1" dirty="0" smtClean="0">
                <a:ln w="3175">
                  <a:noFill/>
                </a:ln>
                <a:solidFill>
                  <a:schemeClr val="tx1">
                    <a:lumMod val="95000"/>
                    <a:lumOff val="5000"/>
                  </a:schemeClr>
                </a:solidFill>
                <a:latin typeface="Consolas" pitchFamily="49" charset="0"/>
                <a:cs typeface="Consolas" pitchFamily="49" charset="0"/>
              </a:rPr>
              <a:t>only touch the first three…</a:t>
            </a:r>
          </a:p>
          <a:p>
            <a:pPr algn="l"/>
            <a:endParaRPr lang="en-US" dirty="0" smtClean="0"/>
          </a:p>
          <a:p>
            <a:pPr algn="l">
              <a:buFont typeface="Arial" pitchFamily="34" charset="0"/>
              <a:buChar char="•"/>
            </a:pPr>
            <a:endParaRPr lang="en-US" b="1" dirty="0" smtClean="0">
              <a:ln w="3175">
                <a:noFill/>
              </a:ln>
              <a:solidFill>
                <a:schemeClr val="tx1">
                  <a:lumMod val="95000"/>
                  <a:lumOff val="5000"/>
                </a:schemeClr>
              </a:solidFill>
              <a:latin typeface="Consolas" pitchFamily="49" charset="0"/>
              <a:cs typeface="Consolas" pitchFamily="49" charset="0"/>
            </a:endParaRPr>
          </a:p>
          <a:p>
            <a:pPr algn="l">
              <a:buFont typeface="Arial" pitchFamily="34" charset="0"/>
              <a:buChar char="•"/>
            </a:pPr>
            <a:endParaRPr lang="en-US" b="1" dirty="0" smtClean="0">
              <a:ln w="3175">
                <a:noFill/>
              </a:ln>
              <a:solidFill>
                <a:schemeClr val="tx1">
                  <a:lumMod val="95000"/>
                  <a:lumOff val="5000"/>
                </a:schemeClr>
              </a:solidFill>
              <a:latin typeface="Consolas" pitchFamily="49" charset="0"/>
              <a:cs typeface="Consolas" pitchFamily="49" charset="0"/>
            </a:endParaRPr>
          </a:p>
          <a:p>
            <a:pPr algn="l">
              <a:buFont typeface="Arial" pitchFamily="34" charset="0"/>
              <a:buChar char="•"/>
            </a:pPr>
            <a:endParaRPr lang="en-US"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Distortion</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pic>
        <p:nvPicPr>
          <p:cNvPr id="14" name="Picture 13"/>
          <p:cNvPicPr>
            <a:picLocks noChangeAspect="1"/>
          </p:cNvPicPr>
          <p:nvPr/>
        </p:nvPicPr>
        <p:blipFill>
          <a:blip r:embed="rId3"/>
          <a:srcRect/>
          <a:stretch>
            <a:fillRect/>
          </a:stretch>
        </p:blipFill>
        <p:spPr bwMode="auto">
          <a:xfrm>
            <a:off x="2743200" y="1600200"/>
            <a:ext cx="3609474" cy="68580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3" name="Subtitle 2"/>
          <p:cNvSpPr>
            <a:spLocks noGrp="1"/>
          </p:cNvSpPr>
          <p:nvPr>
            <p:ph type="subTitle" idx="1"/>
          </p:nvPr>
        </p:nvSpPr>
        <p:spPr>
          <a:xfrm>
            <a:off x="457200" y="2514600"/>
            <a:ext cx="8229600" cy="3505200"/>
          </a:xfrm>
        </p:spPr>
        <p:txBody>
          <a:bodyPr>
            <a:normAutofit fontScale="92500"/>
            <a:scene3d>
              <a:camera prst="orthographicFront"/>
              <a:lightRig rig="threePt" dir="t"/>
            </a:scene3d>
            <a:sp3d prstMaterial="softEdge">
              <a:contourClr>
                <a:schemeClr val="bg1"/>
              </a:contourClr>
            </a:sp3d>
          </a:bodyPr>
          <a:lstStyle/>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Word segmentation</a:t>
            </a:r>
          </a:p>
          <a:p>
            <a:pPr lvl="1"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Pretty straight forward</a:t>
            </a:r>
          </a:p>
          <a:p>
            <a:pPr algn="l">
              <a:buFont typeface="Arial" pitchFamily="34" charset="0"/>
              <a:buChar char="•"/>
            </a:pPr>
            <a:r>
              <a:rPr lang="en-US" b="1" dirty="0">
                <a:ln w="3175">
                  <a:noFill/>
                </a:ln>
                <a:solidFill>
                  <a:schemeClr val="tx1">
                    <a:lumMod val="95000"/>
                    <a:lumOff val="5000"/>
                  </a:schemeClr>
                </a:solidFill>
                <a:latin typeface="Consolas" pitchFamily="49" charset="0"/>
                <a:cs typeface="Consolas" pitchFamily="49" charset="0"/>
              </a:rPr>
              <a:t> </a:t>
            </a:r>
            <a:r>
              <a:rPr lang="en-US" b="1" dirty="0" smtClean="0">
                <a:ln w="3175">
                  <a:noFill/>
                </a:ln>
                <a:solidFill>
                  <a:schemeClr val="tx1">
                    <a:lumMod val="95000"/>
                    <a:lumOff val="5000"/>
                  </a:schemeClr>
                </a:solidFill>
                <a:latin typeface="Consolas" pitchFamily="49" charset="0"/>
                <a:cs typeface="Consolas" pitchFamily="49" charset="0"/>
              </a:rPr>
              <a:t>Turn monochrome (1-bit)</a:t>
            </a:r>
          </a:p>
          <a:p>
            <a:pPr lvl="1" algn="l">
              <a:buFont typeface="Arial" pitchFamily="34" charset="0"/>
              <a:buChar char="•"/>
            </a:pPr>
            <a:r>
              <a:rPr lang="en-US" b="1" dirty="0">
                <a:ln w="3175">
                  <a:noFill/>
                </a:ln>
                <a:solidFill>
                  <a:schemeClr val="tx1">
                    <a:lumMod val="95000"/>
                    <a:lumOff val="5000"/>
                  </a:schemeClr>
                </a:solidFill>
                <a:latin typeface="Consolas" pitchFamily="49" charset="0"/>
                <a:cs typeface="Consolas" pitchFamily="49" charset="0"/>
              </a:rPr>
              <a:t> </a:t>
            </a:r>
            <a:r>
              <a:rPr lang="en-US" b="1" dirty="0" smtClean="0">
                <a:ln w="3175">
                  <a:noFill/>
                </a:ln>
                <a:solidFill>
                  <a:schemeClr val="tx1">
                    <a:lumMod val="95000"/>
                    <a:lumOff val="5000"/>
                  </a:schemeClr>
                </a:solidFill>
                <a:latin typeface="Consolas" pitchFamily="49" charset="0"/>
                <a:cs typeface="Consolas" pitchFamily="49" charset="0"/>
              </a:rPr>
              <a:t>For each one byte pixel with a value of 0-50 set to white, else set to black</a:t>
            </a:r>
          </a:p>
          <a:p>
            <a:pPr lvl="1"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Loss of information</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On to The Blob…</a:t>
            </a: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Preparations</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pic>
        <p:nvPicPr>
          <p:cNvPr id="11" name="Picture 10"/>
          <p:cNvPicPr/>
          <p:nvPr/>
        </p:nvPicPr>
        <p:blipFill>
          <a:blip r:embed="rId2"/>
          <a:srcRect/>
          <a:stretch>
            <a:fillRect/>
          </a:stretch>
        </p:blipFill>
        <p:spPr bwMode="auto">
          <a:xfrm>
            <a:off x="914400" y="1295400"/>
            <a:ext cx="2857500" cy="542925"/>
          </a:xfrm>
          <a:prstGeom prst="rect">
            <a:avLst/>
          </a:prstGeom>
          <a:noFill/>
          <a:ln w="9525">
            <a:solidFill>
              <a:schemeClr val="tx1"/>
            </a:solidFill>
            <a:miter lim="800000"/>
            <a:headEnd/>
            <a:tailEnd/>
          </a:ln>
        </p:spPr>
      </p:pic>
      <p:pic>
        <p:nvPicPr>
          <p:cNvPr id="13" name="Picture 12"/>
          <p:cNvPicPr/>
          <p:nvPr/>
        </p:nvPicPr>
        <p:blipFill>
          <a:blip r:embed="rId3"/>
          <a:srcRect/>
          <a:stretch>
            <a:fillRect/>
          </a:stretch>
        </p:blipFill>
        <p:spPr bwMode="auto">
          <a:xfrm>
            <a:off x="5486400" y="1295400"/>
            <a:ext cx="2876550" cy="561975"/>
          </a:xfrm>
          <a:prstGeom prst="rect">
            <a:avLst/>
          </a:prstGeom>
          <a:noFill/>
          <a:ln w="9525">
            <a:solidFill>
              <a:schemeClr val="tx1"/>
            </a:solidFill>
            <a:miter lim="800000"/>
            <a:headEnd/>
            <a:tailEnd/>
          </a:ln>
        </p:spPr>
      </p:pic>
      <p:cxnSp>
        <p:nvCxnSpPr>
          <p:cNvPr id="15" name="Straight Arrow Connector 14"/>
          <p:cNvCxnSpPr/>
          <p:nvPr/>
        </p:nvCxnSpPr>
        <p:spPr>
          <a:xfrm>
            <a:off x="4038600" y="1600200"/>
            <a:ext cx="1219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228600" y="1371600"/>
            <a:ext cx="8686800" cy="5029200"/>
          </a:xfrm>
        </p:spPr>
        <p:txBody>
          <a:bodyPr>
            <a:normAutofit fontScale="70000" lnSpcReduction="20000"/>
            <a:scene3d>
              <a:camera prst="orthographicFront"/>
              <a:lightRig rig="threePt" dir="t"/>
            </a:scene3d>
            <a:sp3d prstMaterial="softEdge">
              <a:contourClr>
                <a:schemeClr val="bg1"/>
              </a:contourClr>
            </a:sp3d>
          </a:bodyPr>
          <a:lstStyle/>
          <a:p>
            <a:pPr algn="l"/>
            <a:r>
              <a:rPr lang="en-US" b="1" dirty="0" smtClean="0">
                <a:ln w="3175">
                  <a:noFill/>
                </a:ln>
                <a:solidFill>
                  <a:schemeClr val="tx1">
                    <a:lumMod val="95000"/>
                    <a:lumOff val="5000"/>
                  </a:schemeClr>
                </a:solidFill>
                <a:latin typeface="Consolas" pitchFamily="49" charset="0"/>
                <a:cs typeface="Consolas" pitchFamily="49" charset="0"/>
              </a:rPr>
              <a:t>The Blob seems </a:t>
            </a:r>
            <a:r>
              <a:rPr lang="en-US" b="1" dirty="0">
                <a:ln w="3175">
                  <a:noFill/>
                </a:ln>
                <a:solidFill>
                  <a:schemeClr val="tx1">
                    <a:lumMod val="95000"/>
                    <a:lumOff val="5000"/>
                  </a:schemeClr>
                </a:solidFill>
                <a:latin typeface="Consolas" pitchFamily="49" charset="0"/>
                <a:cs typeface="Consolas" pitchFamily="49" charset="0"/>
              </a:rPr>
              <a:t>p</a:t>
            </a:r>
            <a:r>
              <a:rPr lang="en-US" b="1" dirty="0" smtClean="0">
                <a:ln w="3175">
                  <a:noFill/>
                </a:ln>
                <a:solidFill>
                  <a:schemeClr val="tx1">
                    <a:lumMod val="95000"/>
                    <a:lumOff val="5000"/>
                  </a:schemeClr>
                </a:solidFill>
                <a:latin typeface="Consolas" pitchFamily="49" charset="0"/>
                <a:cs typeface="Consolas" pitchFamily="49" charset="0"/>
              </a:rPr>
              <a:t>ainful, yet is quite simple, at least in retrospect.</a:t>
            </a:r>
          </a:p>
          <a:p>
            <a:pPr algn="l">
              <a:buFont typeface="Arial" pitchFamily="34" charset="0"/>
              <a:buChar char="•"/>
            </a:pPr>
            <a:r>
              <a:rPr lang="en-US" b="1" dirty="0">
                <a:ln w="3175">
                  <a:noFill/>
                </a:ln>
                <a:solidFill>
                  <a:schemeClr val="tx1">
                    <a:lumMod val="95000"/>
                    <a:lumOff val="5000"/>
                  </a:schemeClr>
                </a:solidFill>
                <a:latin typeface="Consolas" pitchFamily="49" charset="0"/>
                <a:cs typeface="Consolas" pitchFamily="49" charset="0"/>
              </a:rPr>
              <a:t> </a:t>
            </a:r>
            <a:r>
              <a:rPr lang="en-US" b="1" dirty="0" smtClean="0">
                <a:ln w="3175">
                  <a:noFill/>
                </a:ln>
                <a:solidFill>
                  <a:schemeClr val="tx1">
                    <a:lumMod val="95000"/>
                    <a:lumOff val="5000"/>
                  </a:schemeClr>
                </a:solidFill>
                <a:latin typeface="Consolas" pitchFamily="49" charset="0"/>
                <a:cs typeface="Consolas" pitchFamily="49" charset="0"/>
              </a:rPr>
              <a:t>Set aside a temporary copy of the images. </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Simplest way to defeat any form of random inversion is to outline the image. But we only use this technique to gather information in these examples.</a:t>
            </a:r>
          </a:p>
          <a:p>
            <a:pPr algn="l">
              <a:buFont typeface="Arial" pitchFamily="34" charset="0"/>
              <a:buChar char="•"/>
            </a:pPr>
            <a:r>
              <a:rPr lang="en-US" b="1" dirty="0">
                <a:ln w="3175">
                  <a:noFill/>
                </a:ln>
                <a:solidFill>
                  <a:schemeClr val="tx1">
                    <a:lumMod val="95000"/>
                    <a:lumOff val="5000"/>
                  </a:schemeClr>
                </a:solidFill>
                <a:latin typeface="Consolas" pitchFamily="49" charset="0"/>
                <a:cs typeface="Consolas" pitchFamily="49" charset="0"/>
              </a:rPr>
              <a:t> </a:t>
            </a:r>
            <a:r>
              <a:rPr lang="en-US" b="1" dirty="0" smtClean="0">
                <a:ln w="3175">
                  <a:noFill/>
                </a:ln>
                <a:solidFill>
                  <a:schemeClr val="tx1">
                    <a:lumMod val="95000"/>
                    <a:lumOff val="5000"/>
                  </a:schemeClr>
                </a:solidFill>
                <a:latin typeface="Consolas" pitchFamily="49" charset="0"/>
                <a:cs typeface="Consolas" pitchFamily="49" charset="0"/>
              </a:rPr>
              <a:t>Pixelate the images, ensure to prioritize pixelation to keep images unbiased. Step is only necessary to expedite next step since the algorithm is O(n^3) where n is the number of white pixels.</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Use an ellipse detection algorithm to discover the Blob. </a:t>
            </a:r>
          </a:p>
          <a:p>
            <a:pPr algn="l">
              <a:buFont typeface="Arial" pitchFamily="34" charset="0"/>
              <a:buChar char="•"/>
            </a:pPr>
            <a:r>
              <a:rPr lang="en-US" b="1" dirty="0">
                <a:ln w="3175">
                  <a:noFill/>
                </a:ln>
                <a:solidFill>
                  <a:schemeClr val="tx1">
                    <a:lumMod val="95000"/>
                    <a:lumOff val="5000"/>
                  </a:schemeClr>
                </a:solidFill>
                <a:latin typeface="Consolas" pitchFamily="49" charset="0"/>
                <a:cs typeface="Consolas" pitchFamily="49" charset="0"/>
              </a:rPr>
              <a:t> </a:t>
            </a:r>
            <a:r>
              <a:rPr lang="en-US" b="1" dirty="0" smtClean="0">
                <a:ln w="3175">
                  <a:noFill/>
                </a:ln>
                <a:solidFill>
                  <a:schemeClr val="tx1">
                    <a:lumMod val="95000"/>
                    <a:lumOff val="5000"/>
                  </a:schemeClr>
                </a:solidFill>
                <a:latin typeface="Consolas" pitchFamily="49" charset="0"/>
                <a:cs typeface="Consolas" pitchFamily="49" charset="0"/>
              </a:rPr>
              <a:t>Using discovered ellipse parameters, reinvert the Blob.</a:t>
            </a:r>
          </a:p>
          <a:p>
            <a:pPr algn="l">
              <a:buFont typeface="Arial" pitchFamily="34" charset="0"/>
              <a:buChar char="•"/>
            </a:pPr>
            <a:r>
              <a:rPr lang="en-US" b="1" dirty="0" smtClean="0">
                <a:ln w="3175">
                  <a:noFill/>
                </a:ln>
                <a:solidFill>
                  <a:schemeClr val="tx1">
                    <a:lumMod val="95000"/>
                    <a:lumOff val="5000"/>
                  </a:schemeClr>
                </a:solidFill>
                <a:latin typeface="Consolas" pitchFamily="49" charset="0"/>
                <a:cs typeface="Consolas" pitchFamily="49" charset="0"/>
              </a:rPr>
              <a:t> Run images through a few cleanup routines to pickup straggling artifacts.</a:t>
            </a:r>
          </a:p>
          <a:p>
            <a:pPr algn="l">
              <a:buFont typeface="Arial" pitchFamily="34" charset="0"/>
              <a:buChar char="•"/>
            </a:pPr>
            <a:endParaRPr lang="en-US" b="1" dirty="0">
              <a:ln w="3175">
                <a:noFill/>
              </a:ln>
              <a:solidFill>
                <a:schemeClr val="tx1">
                  <a:lumMod val="95000"/>
                  <a:lumOff val="5000"/>
                </a:schemeClr>
              </a:solidFill>
              <a:latin typeface="Consolas" pitchFamily="49" charset="0"/>
              <a:cs typeface="Consolas" pitchFamily="49" charset="0"/>
            </a:endParaRPr>
          </a:p>
          <a:p>
            <a:pPr algn="l">
              <a:buFont typeface="Arial" pitchFamily="34" charset="0"/>
              <a:buChar char="•"/>
            </a:pPr>
            <a:endParaRPr lang="en-US"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6000" b="1" i="0" u="none" strike="noStrike" kern="1200" cap="none" spc="0" normalizeH="0" baseline="0" noProof="0" dirty="0" smtClean="0">
                <a:ln>
                  <a:noFill/>
                </a:ln>
                <a:solidFill>
                  <a:srgbClr val="C00000"/>
                </a:solidFill>
                <a:effectLst/>
                <a:uLnTx/>
                <a:uFillTx/>
                <a:latin typeface="Consolas" pitchFamily="49" charset="0"/>
                <a:ea typeface="+mj-ea"/>
                <a:cs typeface="Consolas" pitchFamily="49" charset="0"/>
              </a:rPr>
              <a:t>The</a:t>
            </a:r>
            <a:r>
              <a:rPr kumimoji="0" lang="en-US" sz="6000" b="1" i="0" u="none" strike="noStrike" kern="1200" cap="none" spc="0" normalizeH="0" noProof="0" dirty="0" smtClean="0">
                <a:ln>
                  <a:noFill/>
                </a:ln>
                <a:solidFill>
                  <a:srgbClr val="C00000"/>
                </a:solidFill>
                <a:effectLst/>
                <a:uLnTx/>
                <a:uFillTx/>
                <a:latin typeface="Consolas" pitchFamily="49" charset="0"/>
                <a:ea typeface="+mj-ea"/>
                <a:cs typeface="Consolas" pitchFamily="49" charset="0"/>
              </a:rPr>
              <a:t> Blob</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47700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10668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228600" y="1066800"/>
            <a:ext cx="8686800" cy="3048000"/>
          </a:xfrm>
        </p:spPr>
        <p:txBody>
          <a:bodyPr>
            <a:normAutofit fontScale="92500" lnSpcReduction="10000"/>
            <a:scene3d>
              <a:camera prst="orthographicFront"/>
              <a:lightRig rig="threePt" dir="t"/>
            </a:scene3d>
            <a:sp3d prstMaterial="softEdge">
              <a:contourClr>
                <a:schemeClr val="bg1"/>
              </a:contourClr>
            </a:sp3d>
          </a:bodyPr>
          <a:lstStyle/>
          <a:p>
            <a:r>
              <a:rPr lang="en-US" b="1" dirty="0" smtClean="0">
                <a:ln w="3175">
                  <a:noFill/>
                </a:ln>
                <a:solidFill>
                  <a:schemeClr val="tx1">
                    <a:lumMod val="95000"/>
                    <a:lumOff val="5000"/>
                  </a:schemeClr>
                </a:solidFill>
                <a:latin typeface="Consolas" pitchFamily="49" charset="0"/>
                <a:cs typeface="Consolas" pitchFamily="49" charset="0"/>
              </a:rPr>
              <a:t>This is an extremely simple algorithm.  All you need to do is check every black pixel for a surrounding white pixel.  If it has a surrounding white pixel then mark the pixel white on a blank image, otherwise leave it black.  The end result is a perfectly outlined image…</a:t>
            </a:r>
          </a:p>
          <a:p>
            <a:endParaRPr lang="en-US" b="1" dirty="0" smtClean="0">
              <a:ln w="3175">
                <a:noFill/>
              </a:ln>
              <a:solidFill>
                <a:schemeClr val="tx1">
                  <a:lumMod val="95000"/>
                  <a:lumOff val="5000"/>
                </a:schemeClr>
              </a:solidFill>
              <a:latin typeface="Consolas" pitchFamily="49" charset="0"/>
              <a:cs typeface="Consolas" pitchFamily="49" charset="0"/>
            </a:endParaRPr>
          </a:p>
        </p:txBody>
      </p:sp>
      <p:sp>
        <p:nvSpPr>
          <p:cNvPr id="4" name="Rectangle 3"/>
          <p:cNvSpPr/>
          <p:nvPr/>
        </p:nvSpPr>
        <p:spPr>
          <a:xfrm>
            <a:off x="0" y="6477000"/>
            <a:ext cx="9144000" cy="381000"/>
          </a:xfrm>
          <a:prstGeom prst="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0" y="1"/>
            <a:ext cx="9144000" cy="1066800"/>
          </a:xfrm>
          <a:prstGeom prst="rect">
            <a:avLst/>
          </a:prstGeom>
        </p:spPr>
        <p:txBody>
          <a:bodyPr vert="horz" lIns="91440" tIns="45720" rIns="91440" bIns="45720" rtlCol="0" anchor="ctr">
            <a:normAutofit/>
            <a:scene3d>
              <a:camera prst="orthographicFront"/>
              <a:lightRig rig="threePt" dir="t"/>
            </a:scene3d>
            <a:sp3d contourW="19050">
              <a:bevelT w="12700" h="12700"/>
              <a:extrusionClr>
                <a:schemeClr val="bg1"/>
              </a:extrusionClr>
              <a:contourClr>
                <a:schemeClr val="tx1">
                  <a:lumMod val="85000"/>
                  <a:lumOff val="1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6000" b="1" dirty="0" smtClean="0">
                <a:solidFill>
                  <a:srgbClr val="C00000"/>
                </a:solidFill>
                <a:latin typeface="Consolas" pitchFamily="49" charset="0"/>
                <a:ea typeface="+mj-ea"/>
                <a:cs typeface="Consolas" pitchFamily="49" charset="0"/>
              </a:rPr>
              <a:t>Outlining</a:t>
            </a:r>
            <a:endParaRPr kumimoji="0" lang="en-US" sz="6000" b="1" i="0" u="none" strike="noStrike" kern="1200" cap="none" spc="0" normalizeH="0" baseline="0" noProof="0" dirty="0">
              <a:ln>
                <a:noFill/>
              </a:ln>
              <a:solidFill>
                <a:srgbClr val="C00000"/>
              </a:solidFill>
              <a:effectLst/>
              <a:uLnTx/>
              <a:uFillTx/>
              <a:latin typeface="Consolas" pitchFamily="49" charset="0"/>
              <a:ea typeface="+mj-ea"/>
              <a:cs typeface="Consolas" pitchFamily="49" charset="0"/>
            </a:endParaRPr>
          </a:p>
        </p:txBody>
      </p:sp>
      <p:sp>
        <p:nvSpPr>
          <p:cNvPr id="10" name="TextBox 9"/>
          <p:cNvSpPr txBox="1"/>
          <p:nvPr/>
        </p:nvSpPr>
        <p:spPr>
          <a:xfrm>
            <a:off x="0" y="6488669"/>
            <a:ext cx="2819400" cy="369332"/>
          </a:xfrm>
          <a:prstGeom prst="rect">
            <a:avLst/>
          </a:prstGeom>
          <a:noFill/>
        </p:spPr>
        <p:txBody>
          <a:bodyPr wrap="square" rtlCol="0">
            <a:spAutoFit/>
          </a:bodyPr>
          <a:lstStyle/>
          <a:p>
            <a:r>
              <a:rPr lang="en-US" b="1" dirty="0" smtClean="0">
                <a:solidFill>
                  <a:schemeClr val="tx1">
                    <a:lumMod val="95000"/>
                    <a:lumOff val="5000"/>
                  </a:schemeClr>
                </a:solidFill>
                <a:latin typeface="Lucida Console" pitchFamily="49" charset="0"/>
              </a:rPr>
              <a:t>defcon@ziggee.org</a:t>
            </a:r>
            <a:endParaRPr lang="en-US" b="1" dirty="0">
              <a:solidFill>
                <a:schemeClr val="tx1">
                  <a:lumMod val="95000"/>
                  <a:lumOff val="5000"/>
                </a:schemeClr>
              </a:solidFill>
              <a:latin typeface="Lucida Console" pitchFamily="49" charset="0"/>
            </a:endParaRPr>
          </a:p>
        </p:txBody>
      </p:sp>
      <p:sp>
        <p:nvSpPr>
          <p:cNvPr id="12" name="TextBox 11"/>
          <p:cNvSpPr txBox="1"/>
          <p:nvPr/>
        </p:nvSpPr>
        <p:spPr>
          <a:xfrm>
            <a:off x="7239000" y="6477000"/>
            <a:ext cx="1905000" cy="369332"/>
          </a:xfrm>
          <a:prstGeom prst="rect">
            <a:avLst/>
          </a:prstGeom>
          <a:noFill/>
        </p:spPr>
        <p:txBody>
          <a:bodyPr wrap="square" rtlCol="0">
            <a:spAutoFit/>
          </a:bodyPr>
          <a:lstStyle/>
          <a:p>
            <a:pPr algn="r"/>
            <a:r>
              <a:rPr lang="en-US" b="1" dirty="0" smtClean="0">
                <a:solidFill>
                  <a:schemeClr val="tx1">
                    <a:lumMod val="95000"/>
                    <a:lumOff val="5000"/>
                  </a:schemeClr>
                </a:solidFill>
                <a:latin typeface="Lucida Console" pitchFamily="49" charset="0"/>
              </a:rPr>
              <a:t>ziggee.org</a:t>
            </a:r>
            <a:endParaRPr lang="en-US" b="1" dirty="0">
              <a:solidFill>
                <a:schemeClr val="tx1">
                  <a:lumMod val="95000"/>
                  <a:lumOff val="5000"/>
                </a:schemeClr>
              </a:solidFill>
              <a:latin typeface="Lucida Console" pitchFamily="49" charset="0"/>
            </a:endParaRPr>
          </a:p>
        </p:txBody>
      </p:sp>
      <p:pic>
        <p:nvPicPr>
          <p:cNvPr id="11" name="Picture 10"/>
          <p:cNvPicPr>
            <a:picLocks noChangeAspect="1"/>
          </p:cNvPicPr>
          <p:nvPr/>
        </p:nvPicPr>
        <p:blipFill>
          <a:blip r:embed="rId2"/>
          <a:srcRect/>
          <a:stretch>
            <a:fillRect/>
          </a:stretch>
        </p:blipFill>
        <p:spPr bwMode="auto">
          <a:xfrm>
            <a:off x="228600" y="4267200"/>
            <a:ext cx="3900407" cy="762000"/>
          </a:xfrm>
          <a:prstGeom prst="rect">
            <a:avLst/>
          </a:prstGeom>
          <a:noFill/>
          <a:ln w="9525">
            <a:solidFill>
              <a:schemeClr val="tx1"/>
            </a:solidFill>
            <a:miter lim="800000"/>
            <a:headEnd/>
            <a:tailEnd/>
          </a:ln>
        </p:spPr>
      </p:pic>
      <p:pic>
        <p:nvPicPr>
          <p:cNvPr id="13" name="Picture 4"/>
          <p:cNvPicPr>
            <a:picLocks noChangeAspect="1" noChangeArrowheads="1"/>
          </p:cNvPicPr>
          <p:nvPr/>
        </p:nvPicPr>
        <p:blipFill>
          <a:blip r:embed="rId3"/>
          <a:srcRect/>
          <a:stretch>
            <a:fillRect/>
          </a:stretch>
        </p:blipFill>
        <p:spPr bwMode="auto">
          <a:xfrm>
            <a:off x="5105400" y="4267200"/>
            <a:ext cx="3810000" cy="767114"/>
          </a:xfrm>
          <a:prstGeom prst="rect">
            <a:avLst/>
          </a:prstGeom>
          <a:noFill/>
          <a:ln w="9525">
            <a:solidFill>
              <a:schemeClr val="tx1"/>
            </a:solidFill>
            <a:miter lim="800000"/>
            <a:headEnd/>
            <a:tailEnd/>
          </a:ln>
          <a:effectLst/>
        </p:spPr>
      </p:pic>
      <p:cxnSp>
        <p:nvCxnSpPr>
          <p:cNvPr id="14" name="Straight Arrow Connector 13"/>
          <p:cNvCxnSpPr/>
          <p:nvPr/>
        </p:nvCxnSpPr>
        <p:spPr>
          <a:xfrm>
            <a:off x="4267200" y="4648200"/>
            <a:ext cx="685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Subtitle 2"/>
          <p:cNvSpPr txBox="1">
            <a:spLocks/>
          </p:cNvSpPr>
          <p:nvPr/>
        </p:nvSpPr>
        <p:spPr>
          <a:xfrm>
            <a:off x="0" y="5105400"/>
            <a:ext cx="9144000" cy="1219200"/>
          </a:xfrm>
          <a:prstGeom prst="rect">
            <a:avLst/>
          </a:prstGeom>
        </p:spPr>
        <p:txBody>
          <a:bodyPr vert="horz" lIns="91440" tIns="45720" rIns="91440" bIns="45720" rtlCol="0">
            <a:normAutofit/>
            <a:scene3d>
              <a:camera prst="orthographicFront"/>
              <a:lightRig rig="threePt" dir="t"/>
            </a:scene3d>
            <a:sp3d prstMaterial="softEdge">
              <a:contourClr>
                <a:schemeClr val="bg1"/>
              </a:contourClr>
            </a:sp3d>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1" i="0" u="none" strike="noStrike" kern="1200" cap="none" spc="0" normalizeH="0" baseline="0" noProof="0" dirty="0" smtClean="0">
                <a:ln w="3175">
                  <a:noFill/>
                </a:ln>
                <a:solidFill>
                  <a:schemeClr val="tx1">
                    <a:lumMod val="95000"/>
                    <a:lumOff val="5000"/>
                  </a:schemeClr>
                </a:solidFill>
                <a:effectLst/>
                <a:uLnTx/>
                <a:uFillTx/>
                <a:latin typeface="Consolas" pitchFamily="49" charset="0"/>
                <a:ea typeface="+mn-ea"/>
                <a:cs typeface="Consolas" pitchFamily="49" charset="0"/>
              </a:rPr>
              <a:t>Bye</a:t>
            </a:r>
            <a:r>
              <a:rPr kumimoji="0" lang="en-US" sz="3200" b="1" i="0" u="none" strike="noStrike" kern="1200" cap="none" spc="0" normalizeH="0" noProof="0" dirty="0" smtClean="0">
                <a:ln w="3175">
                  <a:noFill/>
                </a:ln>
                <a:solidFill>
                  <a:schemeClr val="tx1">
                    <a:lumMod val="95000"/>
                    <a:lumOff val="5000"/>
                  </a:schemeClr>
                </a:solidFill>
                <a:effectLst/>
                <a:uLnTx/>
                <a:uFillTx/>
                <a:latin typeface="Consolas" pitchFamily="49" charset="0"/>
                <a:ea typeface="+mn-ea"/>
                <a:cs typeface="Consolas" pitchFamily="49" charset="0"/>
              </a:rPr>
              <a:t> inversion. Hello random ellipses.</a:t>
            </a:r>
          </a:p>
          <a:p>
            <a:pPr lvl="0" algn="ctr">
              <a:spcBef>
                <a:spcPct val="20000"/>
              </a:spcBef>
            </a:pPr>
            <a:r>
              <a:rPr kumimoji="0" lang="en-US" sz="3200" b="1" i="0" u="none" strike="noStrike" kern="1200" cap="none" spc="0" normalizeH="0" noProof="0" dirty="0" smtClean="0">
                <a:ln w="3175">
                  <a:noFill/>
                </a:ln>
                <a:solidFill>
                  <a:schemeClr val="tx1">
                    <a:lumMod val="95000"/>
                    <a:lumOff val="5000"/>
                  </a:schemeClr>
                </a:solidFill>
                <a:effectLst/>
                <a:uLnTx/>
                <a:uFillTx/>
                <a:latin typeface="Consolas" pitchFamily="49" charset="0"/>
                <a:ea typeface="+mn-ea"/>
                <a:cs typeface="Consolas" pitchFamily="49" charset="0"/>
              </a:rPr>
              <a:t>Well, they at least resemble ellipses.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16758</TotalTime>
  <Words>4071</Words>
  <Application>Microsoft Office PowerPoint</Application>
  <PresentationFormat>On-screen Show (4:3)</PresentationFormat>
  <Paragraphs>321</Paragraphs>
  <Slides>38</Slides>
  <Notes>2</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Decoding reCAPTCHA</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768</cp:revision>
  <dcterms:created xsi:type="dcterms:W3CDTF">2010-07-13T20:24:41Z</dcterms:created>
  <dcterms:modified xsi:type="dcterms:W3CDTF">2010-08-05T16:15:26Z</dcterms:modified>
</cp:coreProperties>
</file>